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  <p:sldMasterId id="2147483673" r:id="rId3"/>
  </p:sldMasterIdLst>
  <p:notesMasterIdLst>
    <p:notesMasterId r:id="rId43"/>
  </p:notesMasterIdLst>
  <p:handoutMasterIdLst>
    <p:handoutMasterId r:id="rId44"/>
  </p:handoutMasterIdLst>
  <p:sldIdLst>
    <p:sldId id="368" r:id="rId4"/>
    <p:sldId id="309" r:id="rId5"/>
    <p:sldId id="366" r:id="rId6"/>
    <p:sldId id="371" r:id="rId7"/>
    <p:sldId id="310" r:id="rId8"/>
    <p:sldId id="311" r:id="rId9"/>
    <p:sldId id="312" r:id="rId10"/>
    <p:sldId id="318" r:id="rId11"/>
    <p:sldId id="375" r:id="rId12"/>
    <p:sldId id="313" r:id="rId13"/>
    <p:sldId id="374" r:id="rId14"/>
    <p:sldId id="397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401" r:id="rId35"/>
    <p:sldId id="369" r:id="rId36"/>
    <p:sldId id="399" r:id="rId37"/>
    <p:sldId id="400" r:id="rId38"/>
    <p:sldId id="398" r:id="rId39"/>
    <p:sldId id="376" r:id="rId40"/>
    <p:sldId id="402" r:id="rId41"/>
    <p:sldId id="396" r:id="rId42"/>
  </p:sldIdLst>
  <p:sldSz cx="9144000" cy="6858000" type="screen4x3"/>
  <p:notesSz cx="7099300" cy="10234613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AB0A"/>
    <a:srgbClr val="3F6A06"/>
    <a:srgbClr val="8FF00E"/>
    <a:srgbClr val="65A80A"/>
    <a:srgbClr val="3EACB1"/>
    <a:srgbClr val="215A5D"/>
    <a:srgbClr val="8B7994"/>
    <a:srgbClr val="3E3951"/>
  </p:clrMru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7" autoAdjust="0"/>
    <p:restoredTop sz="95326" autoAdjust="0"/>
  </p:normalViewPr>
  <p:slideViewPr>
    <p:cSldViewPr snapToGrid="0" snapToObjects="1">
      <p:cViewPr varScale="1">
        <p:scale>
          <a:sx n="104" d="100"/>
          <a:sy n="104" d="100"/>
        </p:scale>
        <p:origin x="-552" y="-12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2082" y="120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D737C-5360-4D44-8CC6-6D8C5EEECB15}" type="doc">
      <dgm:prSet loTypeId="urn:microsoft.com/office/officeart/2005/8/layout/radial6" loCatId="cycle" qsTypeId="urn:microsoft.com/office/officeart/2005/8/quickstyle/simple1#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7202ECB-D1DA-4FAC-AABC-EA81916D76F8}">
      <dgm:prSet phldrT="[Texto]" custT="1"/>
      <dgm:spPr/>
      <dgm:t>
        <a:bodyPr/>
        <a:lstStyle/>
        <a:p>
          <a:r>
            <a:rPr lang="es-ES_tradnl" sz="1200" b="1" dirty="0" smtClean="0"/>
            <a:t>Gestión del aparcamiento</a:t>
          </a:r>
          <a:endParaRPr lang="es-ES" sz="1200" b="1" dirty="0"/>
        </a:p>
      </dgm:t>
    </dgm:pt>
    <dgm:pt modelId="{850909BC-0FD8-421D-AF26-6B08CC606A93}" type="parTrans" cxnId="{25DC84CA-F169-4F41-A0D7-9429A26B9EFC}">
      <dgm:prSet/>
      <dgm:spPr/>
      <dgm:t>
        <a:bodyPr/>
        <a:lstStyle/>
        <a:p>
          <a:endParaRPr lang="es-ES" sz="1200" b="1"/>
        </a:p>
      </dgm:t>
    </dgm:pt>
    <dgm:pt modelId="{F3EF9253-E483-4492-9915-23CC15B98D92}" type="sibTrans" cxnId="{25DC84CA-F169-4F41-A0D7-9429A26B9EFC}">
      <dgm:prSet/>
      <dgm:spPr/>
      <dgm:t>
        <a:bodyPr/>
        <a:lstStyle/>
        <a:p>
          <a:endParaRPr lang="es-ES" sz="1200" b="1"/>
        </a:p>
      </dgm:t>
    </dgm:pt>
    <dgm:pt modelId="{0A3C4F35-87D9-4D05-9CC6-38D8322D16EA}">
      <dgm:prSet phldrT="[Texto]" custT="1"/>
      <dgm:spPr/>
      <dgm:t>
        <a:bodyPr/>
        <a:lstStyle/>
        <a:p>
          <a:r>
            <a:rPr lang="es-ES_tradnl" sz="1200" b="1" dirty="0" smtClean="0"/>
            <a:t>Gestión de la flota de bicicletas</a:t>
          </a:r>
          <a:endParaRPr lang="es-ES" sz="1200" b="1" dirty="0"/>
        </a:p>
      </dgm:t>
    </dgm:pt>
    <dgm:pt modelId="{EE8650FC-A44D-4325-B648-AF0992C717FC}" type="parTrans" cxnId="{8CF928E7-29C0-43C0-9CFB-7BC5AF144507}">
      <dgm:prSet/>
      <dgm:spPr/>
      <dgm:t>
        <a:bodyPr/>
        <a:lstStyle/>
        <a:p>
          <a:endParaRPr lang="es-ES" sz="1200" b="1"/>
        </a:p>
      </dgm:t>
    </dgm:pt>
    <dgm:pt modelId="{427F2D8A-E95D-4D89-87E9-7BA2245332E0}" type="sibTrans" cxnId="{8CF928E7-29C0-43C0-9CFB-7BC5AF144507}">
      <dgm:prSet/>
      <dgm:spPr/>
      <dgm:t>
        <a:bodyPr/>
        <a:lstStyle/>
        <a:p>
          <a:endParaRPr lang="es-ES" sz="1200" b="1"/>
        </a:p>
      </dgm:t>
    </dgm:pt>
    <dgm:pt modelId="{25F88E8E-8D11-48DA-AF43-3D3A4FD2F99F}">
      <dgm:prSet phldrT="[Texto]" custT="1"/>
      <dgm:spPr/>
      <dgm:t>
        <a:bodyPr/>
        <a:lstStyle/>
        <a:p>
          <a:r>
            <a:rPr lang="es-ES_tradnl" sz="1200" b="1" dirty="0" smtClean="0"/>
            <a:t>Salud y Bienestar</a:t>
          </a:r>
          <a:endParaRPr lang="es-ES" sz="1200" b="1" dirty="0"/>
        </a:p>
      </dgm:t>
    </dgm:pt>
    <dgm:pt modelId="{BD582D31-7F9A-4D36-8FBC-6C136CB31CE5}" type="parTrans" cxnId="{CAB2E79B-667E-4171-B7C1-7A4B6AF9D1C6}">
      <dgm:prSet/>
      <dgm:spPr/>
      <dgm:t>
        <a:bodyPr/>
        <a:lstStyle/>
        <a:p>
          <a:endParaRPr lang="es-ES" sz="1200" b="1"/>
        </a:p>
      </dgm:t>
    </dgm:pt>
    <dgm:pt modelId="{90F789A6-1AEF-4444-A2A2-A327AAF2EB94}" type="sibTrans" cxnId="{CAB2E79B-667E-4171-B7C1-7A4B6AF9D1C6}">
      <dgm:prSet/>
      <dgm:spPr/>
      <dgm:t>
        <a:bodyPr/>
        <a:lstStyle/>
        <a:p>
          <a:endParaRPr lang="es-ES" sz="1200" b="1"/>
        </a:p>
      </dgm:t>
    </dgm:pt>
    <dgm:pt modelId="{4C16B1A5-64DC-4C9F-9854-0FBA818A8D1A}">
      <dgm:prSet phldrT="[Texto]" custT="1"/>
      <dgm:spPr/>
      <dgm:t>
        <a:bodyPr/>
        <a:lstStyle/>
        <a:p>
          <a:r>
            <a:rPr lang="es-ES" sz="1200" b="1" dirty="0" smtClean="0"/>
            <a:t>Administraciones Públicas</a:t>
          </a:r>
          <a:endParaRPr lang="es-ES" sz="1200" b="1" dirty="0"/>
        </a:p>
      </dgm:t>
    </dgm:pt>
    <dgm:pt modelId="{F10F78C0-7A59-4F2F-9C28-EE59B59F691C}" type="parTrans" cxnId="{63EF6E48-932C-4FEB-BFBB-9A9C85F868FB}">
      <dgm:prSet/>
      <dgm:spPr/>
      <dgm:t>
        <a:bodyPr/>
        <a:lstStyle/>
        <a:p>
          <a:endParaRPr lang="es-ES" sz="1200" b="1"/>
        </a:p>
      </dgm:t>
    </dgm:pt>
    <dgm:pt modelId="{26A02A69-AC52-4DD2-9086-B3860C54D3F8}" type="sibTrans" cxnId="{63EF6E48-932C-4FEB-BFBB-9A9C85F868FB}">
      <dgm:prSet/>
      <dgm:spPr/>
      <dgm:t>
        <a:bodyPr/>
        <a:lstStyle/>
        <a:p>
          <a:endParaRPr lang="es-ES" sz="1200" b="1"/>
        </a:p>
      </dgm:t>
    </dgm:pt>
    <dgm:pt modelId="{1FE59333-6E7E-407E-A552-63E21CFD6C75}">
      <dgm:prSet phldrT="[Texto]" custT="1"/>
      <dgm:spPr/>
      <dgm:t>
        <a:bodyPr/>
        <a:lstStyle/>
        <a:p>
          <a:r>
            <a:rPr lang="es-ES_tradnl" sz="1200" b="1" dirty="0" smtClean="0"/>
            <a:t>Agricultura y Medioambiente</a:t>
          </a:r>
          <a:endParaRPr lang="es-ES" sz="1200" b="1" dirty="0"/>
        </a:p>
      </dgm:t>
    </dgm:pt>
    <dgm:pt modelId="{3C560F80-85D3-4ACA-BD45-0042AE8BEA6F}" type="parTrans" cxnId="{43579DAA-3834-4F79-8DDA-1A901FEE3BF9}">
      <dgm:prSet/>
      <dgm:spPr/>
      <dgm:t>
        <a:bodyPr/>
        <a:lstStyle/>
        <a:p>
          <a:endParaRPr lang="es-ES" sz="1200" b="1"/>
        </a:p>
      </dgm:t>
    </dgm:pt>
    <dgm:pt modelId="{48214F19-FA0C-419A-9596-78206A74E466}" type="sibTrans" cxnId="{43579DAA-3834-4F79-8DDA-1A901FEE3BF9}">
      <dgm:prSet/>
      <dgm:spPr/>
      <dgm:t>
        <a:bodyPr/>
        <a:lstStyle/>
        <a:p>
          <a:endParaRPr lang="es-ES" sz="1200" b="1"/>
        </a:p>
      </dgm:t>
    </dgm:pt>
    <dgm:pt modelId="{3E7E2769-8C31-43A6-9AA4-E7E41833A1F1}">
      <dgm:prSet phldrT="[Texto]" custT="1"/>
      <dgm:spPr/>
      <dgm:t>
        <a:bodyPr/>
        <a:lstStyle/>
        <a:p>
          <a:r>
            <a:rPr lang="es-ES_tradnl" sz="1200" b="1" dirty="0" smtClean="0"/>
            <a:t>Industria</a:t>
          </a:r>
          <a:endParaRPr lang="es-ES" sz="1200" b="1" dirty="0"/>
        </a:p>
      </dgm:t>
    </dgm:pt>
    <dgm:pt modelId="{8D46FEA6-881B-43A1-ABE8-DE4591052991}" type="parTrans" cxnId="{DAED33D9-B641-46A0-AFDC-DB6A68D78143}">
      <dgm:prSet/>
      <dgm:spPr/>
      <dgm:t>
        <a:bodyPr/>
        <a:lstStyle/>
        <a:p>
          <a:endParaRPr lang="es-ES" sz="1200" b="1"/>
        </a:p>
      </dgm:t>
    </dgm:pt>
    <dgm:pt modelId="{C0727542-DBE7-4818-ABCB-B73DF4033461}" type="sibTrans" cxnId="{DAED33D9-B641-46A0-AFDC-DB6A68D78143}">
      <dgm:prSet/>
      <dgm:spPr/>
      <dgm:t>
        <a:bodyPr/>
        <a:lstStyle/>
        <a:p>
          <a:endParaRPr lang="es-ES" sz="1200" b="1"/>
        </a:p>
      </dgm:t>
    </dgm:pt>
    <dgm:pt modelId="{C2517D96-E6E8-4212-94A7-23F6DD825BAD}">
      <dgm:prSet phldrT="[Texto]" custT="1"/>
      <dgm:spPr/>
      <dgm:t>
        <a:bodyPr/>
        <a:lstStyle/>
        <a:p>
          <a:r>
            <a:rPr lang="es-ES_tradnl" sz="1200" b="1" dirty="0" err="1" smtClean="0"/>
            <a:t>Utilities</a:t>
          </a:r>
          <a:endParaRPr lang="es-ES" sz="1200" b="1" dirty="0"/>
        </a:p>
      </dgm:t>
    </dgm:pt>
    <dgm:pt modelId="{ABCBC139-4F36-4F8E-812B-7A0B1CD6F626}" type="parTrans" cxnId="{9C180730-88AC-4085-9A86-869F4625F8AD}">
      <dgm:prSet/>
      <dgm:spPr/>
      <dgm:t>
        <a:bodyPr/>
        <a:lstStyle/>
        <a:p>
          <a:endParaRPr lang="es-ES" sz="1200" b="1"/>
        </a:p>
      </dgm:t>
    </dgm:pt>
    <dgm:pt modelId="{91FEC44D-2D9B-4A9B-80AF-C56595D94B6D}" type="sibTrans" cxnId="{9C180730-88AC-4085-9A86-869F4625F8AD}">
      <dgm:prSet/>
      <dgm:spPr/>
      <dgm:t>
        <a:bodyPr/>
        <a:lstStyle/>
        <a:p>
          <a:endParaRPr lang="es-ES" sz="1200" b="1"/>
        </a:p>
      </dgm:t>
    </dgm:pt>
    <dgm:pt modelId="{B8995FCD-F6F3-4C97-BA4D-C5763A9FCAD1}">
      <dgm:prSet phldrT="[Texto]" custT="1"/>
      <dgm:spPr/>
      <dgm:t>
        <a:bodyPr/>
        <a:lstStyle/>
        <a:p>
          <a:r>
            <a:rPr lang="es-ES_tradnl" sz="1200" b="1" dirty="0" smtClean="0"/>
            <a:t>Gestión de las bocas de incendio</a:t>
          </a:r>
          <a:endParaRPr lang="es-ES" sz="1200" b="1" dirty="0"/>
        </a:p>
      </dgm:t>
    </dgm:pt>
    <dgm:pt modelId="{4D1995E7-AB5D-4948-9168-6F859F6F0B97}" type="parTrans" cxnId="{632A0890-FC78-46AE-9F62-003A96C5B04F}">
      <dgm:prSet/>
      <dgm:spPr/>
      <dgm:t>
        <a:bodyPr/>
        <a:lstStyle/>
        <a:p>
          <a:endParaRPr lang="es-ES" sz="1200" b="1"/>
        </a:p>
      </dgm:t>
    </dgm:pt>
    <dgm:pt modelId="{F5939710-1B4C-4217-A476-AE22E2A83841}" type="sibTrans" cxnId="{632A0890-FC78-46AE-9F62-003A96C5B04F}">
      <dgm:prSet/>
      <dgm:spPr/>
      <dgm:t>
        <a:bodyPr/>
        <a:lstStyle/>
        <a:p>
          <a:endParaRPr lang="es-ES" sz="1200" b="1"/>
        </a:p>
      </dgm:t>
    </dgm:pt>
    <dgm:pt modelId="{7DA11B39-E803-4D62-A136-AEEEE180E889}">
      <dgm:prSet phldrT="[Texto]" custT="1"/>
      <dgm:spPr>
        <a:solidFill>
          <a:schemeClr val="bg1"/>
        </a:solidFill>
      </dgm:spPr>
      <dgm:t>
        <a:bodyPr/>
        <a:lstStyle/>
        <a:p>
          <a:endParaRPr lang="es-ES" sz="1200" b="1" dirty="0"/>
        </a:p>
      </dgm:t>
    </dgm:pt>
    <dgm:pt modelId="{416B9778-EF09-4B65-A879-ABD31ACF6E9E}" type="sibTrans" cxnId="{63926715-54C0-489D-A9A1-70123C7C7538}">
      <dgm:prSet/>
      <dgm:spPr/>
      <dgm:t>
        <a:bodyPr/>
        <a:lstStyle/>
        <a:p>
          <a:endParaRPr lang="es-ES" sz="1200" b="1"/>
        </a:p>
      </dgm:t>
    </dgm:pt>
    <dgm:pt modelId="{CEB97CC9-3B42-4969-B84B-25C4DA1F1F20}" type="parTrans" cxnId="{63926715-54C0-489D-A9A1-70123C7C7538}">
      <dgm:prSet/>
      <dgm:spPr/>
      <dgm:t>
        <a:bodyPr/>
        <a:lstStyle/>
        <a:p>
          <a:endParaRPr lang="es-ES" sz="1200" b="1"/>
        </a:p>
      </dgm:t>
    </dgm:pt>
    <dgm:pt modelId="{3BB31255-EFDB-4796-9255-9E55FBA85499}" type="pres">
      <dgm:prSet presAssocID="{B68D737C-5360-4D44-8CC6-6D8C5EEECB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1D0712-4E23-4219-A0C2-43AE32D2665F}" type="pres">
      <dgm:prSet presAssocID="{7DA11B39-E803-4D62-A136-AEEEE180E889}" presName="centerShape" presStyleLbl="node0" presStyleIdx="0" presStyleCnt="1"/>
      <dgm:spPr/>
      <dgm:t>
        <a:bodyPr/>
        <a:lstStyle/>
        <a:p>
          <a:endParaRPr lang="es-ES"/>
        </a:p>
      </dgm:t>
    </dgm:pt>
    <dgm:pt modelId="{4278AD99-7611-4B4C-AE69-ED57BA8F7273}" type="pres">
      <dgm:prSet presAssocID="{D7202ECB-D1DA-4FAC-AABC-EA81916D76F8}" presName="node" presStyleLbl="node1" presStyleIdx="0" presStyleCnt="8" custScaleX="131447" custScaleY="1232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D67130-90D0-4568-B080-2AC43F3411DD}" type="pres">
      <dgm:prSet presAssocID="{D7202ECB-D1DA-4FAC-AABC-EA81916D76F8}" presName="dummy" presStyleCnt="0"/>
      <dgm:spPr/>
    </dgm:pt>
    <dgm:pt modelId="{9CB41144-9303-4C27-82DF-44701F8B6CB1}" type="pres">
      <dgm:prSet presAssocID="{F3EF9253-E483-4492-9915-23CC15B98D92}" presName="sibTrans" presStyleLbl="sibTrans2D1" presStyleIdx="0" presStyleCnt="8"/>
      <dgm:spPr/>
      <dgm:t>
        <a:bodyPr/>
        <a:lstStyle/>
        <a:p>
          <a:endParaRPr lang="es-ES"/>
        </a:p>
      </dgm:t>
    </dgm:pt>
    <dgm:pt modelId="{5EAA5BAD-0055-45E8-BEDD-274C9B110D38}" type="pres">
      <dgm:prSet presAssocID="{0A3C4F35-87D9-4D05-9CC6-38D8322D16EA}" presName="node" presStyleLbl="node1" presStyleIdx="1" presStyleCnt="8" custScaleX="149971" custScaleY="1360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0E57CF-ADCE-487E-B39A-33C21A56567B}" type="pres">
      <dgm:prSet presAssocID="{0A3C4F35-87D9-4D05-9CC6-38D8322D16EA}" presName="dummy" presStyleCnt="0"/>
      <dgm:spPr/>
    </dgm:pt>
    <dgm:pt modelId="{3A0C6B9F-81E5-4C4D-989C-FC2E306B1F64}" type="pres">
      <dgm:prSet presAssocID="{427F2D8A-E95D-4D89-87E9-7BA2245332E0}" presName="sibTrans" presStyleLbl="sibTrans2D1" presStyleIdx="1" presStyleCnt="8"/>
      <dgm:spPr/>
      <dgm:t>
        <a:bodyPr/>
        <a:lstStyle/>
        <a:p>
          <a:endParaRPr lang="es-ES"/>
        </a:p>
      </dgm:t>
    </dgm:pt>
    <dgm:pt modelId="{74956DB8-8A62-4525-BA06-0BA3D564A6B9}" type="pres">
      <dgm:prSet presAssocID="{25F88E8E-8D11-48DA-AF43-3D3A4FD2F99F}" presName="node" presStyleLbl="node1" presStyleIdx="2" presStyleCnt="8" custScaleX="137269" custScaleY="1361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FF7AB7-3464-4158-99F1-8221F2239104}" type="pres">
      <dgm:prSet presAssocID="{25F88E8E-8D11-48DA-AF43-3D3A4FD2F99F}" presName="dummy" presStyleCnt="0"/>
      <dgm:spPr/>
    </dgm:pt>
    <dgm:pt modelId="{642EB4DC-0C19-4E75-A903-C8ABC46FBFBA}" type="pres">
      <dgm:prSet presAssocID="{90F789A6-1AEF-4444-A2A2-A327AAF2EB94}" presName="sibTrans" presStyleLbl="sibTrans2D1" presStyleIdx="2" presStyleCnt="8"/>
      <dgm:spPr/>
      <dgm:t>
        <a:bodyPr/>
        <a:lstStyle/>
        <a:p>
          <a:endParaRPr lang="es-ES"/>
        </a:p>
      </dgm:t>
    </dgm:pt>
    <dgm:pt modelId="{4B3BA801-3433-4778-BB42-3D815F83AFD2}" type="pres">
      <dgm:prSet presAssocID="{4C16B1A5-64DC-4C9F-9854-0FBA818A8D1A}" presName="node" presStyleLbl="node1" presStyleIdx="3" presStyleCnt="8" custScaleX="137269" custScaleY="1361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7DDF34-A44F-4192-9920-F5066D217A30}" type="pres">
      <dgm:prSet presAssocID="{4C16B1A5-64DC-4C9F-9854-0FBA818A8D1A}" presName="dummy" presStyleCnt="0"/>
      <dgm:spPr/>
    </dgm:pt>
    <dgm:pt modelId="{1567A34A-7857-4318-808E-F5CE8AA83950}" type="pres">
      <dgm:prSet presAssocID="{26A02A69-AC52-4DD2-9086-B3860C54D3F8}" presName="sibTrans" presStyleLbl="sibTrans2D1" presStyleIdx="3" presStyleCnt="8"/>
      <dgm:spPr/>
      <dgm:t>
        <a:bodyPr/>
        <a:lstStyle/>
        <a:p>
          <a:endParaRPr lang="es-ES"/>
        </a:p>
      </dgm:t>
    </dgm:pt>
    <dgm:pt modelId="{0A86AA28-B0A5-4D1D-AC57-A5EA357EFA0F}" type="pres">
      <dgm:prSet presAssocID="{3E7E2769-8C31-43A6-9AA4-E7E41833A1F1}" presName="node" presStyleLbl="node1" presStyleIdx="4" presStyleCnt="8" custScaleX="127841" custScaleY="1267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71A8B2-DFF5-4F19-BEF5-BF44A381DFEC}" type="pres">
      <dgm:prSet presAssocID="{3E7E2769-8C31-43A6-9AA4-E7E41833A1F1}" presName="dummy" presStyleCnt="0"/>
      <dgm:spPr/>
    </dgm:pt>
    <dgm:pt modelId="{0182E334-293D-448D-8FF1-AD260D09D6F5}" type="pres">
      <dgm:prSet presAssocID="{C0727542-DBE7-4818-ABCB-B73DF4033461}" presName="sibTrans" presStyleLbl="sibTrans2D1" presStyleIdx="4" presStyleCnt="8"/>
      <dgm:spPr/>
      <dgm:t>
        <a:bodyPr/>
        <a:lstStyle/>
        <a:p>
          <a:endParaRPr lang="es-ES"/>
        </a:p>
      </dgm:t>
    </dgm:pt>
    <dgm:pt modelId="{EF971BFC-A301-46FA-A03C-B3B708B46B5C}" type="pres">
      <dgm:prSet presAssocID="{C2517D96-E6E8-4212-94A7-23F6DD825BAD}" presName="node" presStyleLbl="node1" presStyleIdx="5" presStyleCnt="8" custScaleX="127841" custScaleY="1267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ACC845-8859-49FC-BD15-4BCD90BDAB07}" type="pres">
      <dgm:prSet presAssocID="{C2517D96-E6E8-4212-94A7-23F6DD825BAD}" presName="dummy" presStyleCnt="0"/>
      <dgm:spPr/>
    </dgm:pt>
    <dgm:pt modelId="{B094CB3A-BB82-40AA-9288-10A3FA14B249}" type="pres">
      <dgm:prSet presAssocID="{91FEC44D-2D9B-4A9B-80AF-C56595D94B6D}" presName="sibTrans" presStyleLbl="sibTrans2D1" presStyleIdx="5" presStyleCnt="8"/>
      <dgm:spPr/>
      <dgm:t>
        <a:bodyPr/>
        <a:lstStyle/>
        <a:p>
          <a:endParaRPr lang="es-ES"/>
        </a:p>
      </dgm:t>
    </dgm:pt>
    <dgm:pt modelId="{0B42057F-68A6-42E8-BF8B-CF5CCF0B9BC4}" type="pres">
      <dgm:prSet presAssocID="{B8995FCD-F6F3-4C97-BA4D-C5763A9FCAD1}" presName="node" presStyleLbl="node1" presStyleIdx="6" presStyleCnt="8" custScaleX="127841" custScaleY="1267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F27A8F-053B-4BF1-848E-2355C9ABACAE}" type="pres">
      <dgm:prSet presAssocID="{B8995FCD-F6F3-4C97-BA4D-C5763A9FCAD1}" presName="dummy" presStyleCnt="0"/>
      <dgm:spPr/>
    </dgm:pt>
    <dgm:pt modelId="{2D58B4B0-08AA-401B-BA74-618122F9BB60}" type="pres">
      <dgm:prSet presAssocID="{F5939710-1B4C-4217-A476-AE22E2A83841}" presName="sibTrans" presStyleLbl="sibTrans2D1" presStyleIdx="6" presStyleCnt="8"/>
      <dgm:spPr/>
      <dgm:t>
        <a:bodyPr/>
        <a:lstStyle/>
        <a:p>
          <a:endParaRPr lang="es-ES"/>
        </a:p>
      </dgm:t>
    </dgm:pt>
    <dgm:pt modelId="{FE321126-4AA7-4824-970A-697196EDEBAA}" type="pres">
      <dgm:prSet presAssocID="{1FE59333-6E7E-407E-A552-63E21CFD6C75}" presName="node" presStyleLbl="node1" presStyleIdx="7" presStyleCnt="8" custScaleX="127841" custScaleY="1267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2B054C-0250-43BC-8B75-67E3913B9684}" type="pres">
      <dgm:prSet presAssocID="{1FE59333-6E7E-407E-A552-63E21CFD6C75}" presName="dummy" presStyleCnt="0"/>
      <dgm:spPr/>
    </dgm:pt>
    <dgm:pt modelId="{89A24A77-314C-4B97-B126-840DA02AFE70}" type="pres">
      <dgm:prSet presAssocID="{48214F19-FA0C-419A-9596-78206A74E466}" presName="sibTrans" presStyleLbl="sibTrans2D1" presStyleIdx="7" presStyleCnt="8"/>
      <dgm:spPr/>
      <dgm:t>
        <a:bodyPr/>
        <a:lstStyle/>
        <a:p>
          <a:endParaRPr lang="es-ES"/>
        </a:p>
      </dgm:t>
    </dgm:pt>
  </dgm:ptLst>
  <dgm:cxnLst>
    <dgm:cxn modelId="{DAED33D9-B641-46A0-AFDC-DB6A68D78143}" srcId="{7DA11B39-E803-4D62-A136-AEEEE180E889}" destId="{3E7E2769-8C31-43A6-9AA4-E7E41833A1F1}" srcOrd="4" destOrd="0" parTransId="{8D46FEA6-881B-43A1-ABE8-DE4591052991}" sibTransId="{C0727542-DBE7-4818-ABCB-B73DF4033461}"/>
    <dgm:cxn modelId="{06A49D93-52CE-45BC-A9CE-7A22E15D9E04}" type="presOf" srcId="{0A3C4F35-87D9-4D05-9CC6-38D8322D16EA}" destId="{5EAA5BAD-0055-45E8-BEDD-274C9B110D38}" srcOrd="0" destOrd="0" presId="urn:microsoft.com/office/officeart/2005/8/layout/radial6"/>
    <dgm:cxn modelId="{14136DD4-33FE-4744-A6F0-231883D630D6}" type="presOf" srcId="{25F88E8E-8D11-48DA-AF43-3D3A4FD2F99F}" destId="{74956DB8-8A62-4525-BA06-0BA3D564A6B9}" srcOrd="0" destOrd="0" presId="urn:microsoft.com/office/officeart/2005/8/layout/radial6"/>
    <dgm:cxn modelId="{1B2020CC-7470-4980-8A59-45DED7512463}" type="presOf" srcId="{F3EF9253-E483-4492-9915-23CC15B98D92}" destId="{9CB41144-9303-4C27-82DF-44701F8B6CB1}" srcOrd="0" destOrd="0" presId="urn:microsoft.com/office/officeart/2005/8/layout/radial6"/>
    <dgm:cxn modelId="{E2917ECC-2177-4EBC-9325-F1E8B384CD5F}" type="presOf" srcId="{48214F19-FA0C-419A-9596-78206A74E466}" destId="{89A24A77-314C-4B97-B126-840DA02AFE70}" srcOrd="0" destOrd="0" presId="urn:microsoft.com/office/officeart/2005/8/layout/radial6"/>
    <dgm:cxn modelId="{8147B32D-FE3A-4828-9882-DCE8CA9BDF39}" type="presOf" srcId="{F5939710-1B4C-4217-A476-AE22E2A83841}" destId="{2D58B4B0-08AA-401B-BA74-618122F9BB60}" srcOrd="0" destOrd="0" presId="urn:microsoft.com/office/officeart/2005/8/layout/radial6"/>
    <dgm:cxn modelId="{C5A80532-9A9D-4231-8A05-25988CE2F5B4}" type="presOf" srcId="{3E7E2769-8C31-43A6-9AA4-E7E41833A1F1}" destId="{0A86AA28-B0A5-4D1D-AC57-A5EA357EFA0F}" srcOrd="0" destOrd="0" presId="urn:microsoft.com/office/officeart/2005/8/layout/radial6"/>
    <dgm:cxn modelId="{31AAFCC7-7154-493C-A2FE-089E5C63F02D}" type="presOf" srcId="{C0727542-DBE7-4818-ABCB-B73DF4033461}" destId="{0182E334-293D-448D-8FF1-AD260D09D6F5}" srcOrd="0" destOrd="0" presId="urn:microsoft.com/office/officeart/2005/8/layout/radial6"/>
    <dgm:cxn modelId="{9C180730-88AC-4085-9A86-869F4625F8AD}" srcId="{7DA11B39-E803-4D62-A136-AEEEE180E889}" destId="{C2517D96-E6E8-4212-94A7-23F6DD825BAD}" srcOrd="5" destOrd="0" parTransId="{ABCBC139-4F36-4F8E-812B-7A0B1CD6F626}" sibTransId="{91FEC44D-2D9B-4A9B-80AF-C56595D94B6D}"/>
    <dgm:cxn modelId="{CAB2E79B-667E-4171-B7C1-7A4B6AF9D1C6}" srcId="{7DA11B39-E803-4D62-A136-AEEEE180E889}" destId="{25F88E8E-8D11-48DA-AF43-3D3A4FD2F99F}" srcOrd="2" destOrd="0" parTransId="{BD582D31-7F9A-4D36-8FBC-6C136CB31CE5}" sibTransId="{90F789A6-1AEF-4444-A2A2-A327AAF2EB94}"/>
    <dgm:cxn modelId="{F7D72021-83D3-4226-9F60-997F85CEBC22}" type="presOf" srcId="{4C16B1A5-64DC-4C9F-9854-0FBA818A8D1A}" destId="{4B3BA801-3433-4778-BB42-3D815F83AFD2}" srcOrd="0" destOrd="0" presId="urn:microsoft.com/office/officeart/2005/8/layout/radial6"/>
    <dgm:cxn modelId="{63EF6E48-932C-4FEB-BFBB-9A9C85F868FB}" srcId="{7DA11B39-E803-4D62-A136-AEEEE180E889}" destId="{4C16B1A5-64DC-4C9F-9854-0FBA818A8D1A}" srcOrd="3" destOrd="0" parTransId="{F10F78C0-7A59-4F2F-9C28-EE59B59F691C}" sibTransId="{26A02A69-AC52-4DD2-9086-B3860C54D3F8}"/>
    <dgm:cxn modelId="{C0858749-150C-463E-93FD-90129DE88E62}" type="presOf" srcId="{1FE59333-6E7E-407E-A552-63E21CFD6C75}" destId="{FE321126-4AA7-4824-970A-697196EDEBAA}" srcOrd="0" destOrd="0" presId="urn:microsoft.com/office/officeart/2005/8/layout/radial6"/>
    <dgm:cxn modelId="{26EF373F-AAEC-4E59-88AD-D49D3FC75233}" type="presOf" srcId="{26A02A69-AC52-4DD2-9086-B3860C54D3F8}" destId="{1567A34A-7857-4318-808E-F5CE8AA83950}" srcOrd="0" destOrd="0" presId="urn:microsoft.com/office/officeart/2005/8/layout/radial6"/>
    <dgm:cxn modelId="{632A0890-FC78-46AE-9F62-003A96C5B04F}" srcId="{7DA11B39-E803-4D62-A136-AEEEE180E889}" destId="{B8995FCD-F6F3-4C97-BA4D-C5763A9FCAD1}" srcOrd="6" destOrd="0" parTransId="{4D1995E7-AB5D-4948-9168-6F859F6F0B97}" sibTransId="{F5939710-1B4C-4217-A476-AE22E2A83841}"/>
    <dgm:cxn modelId="{A05359E3-9607-4C23-9ADB-0F2BB7C4035E}" type="presOf" srcId="{427F2D8A-E95D-4D89-87E9-7BA2245332E0}" destId="{3A0C6B9F-81E5-4C4D-989C-FC2E306B1F64}" srcOrd="0" destOrd="0" presId="urn:microsoft.com/office/officeart/2005/8/layout/radial6"/>
    <dgm:cxn modelId="{25DC84CA-F169-4F41-A0D7-9429A26B9EFC}" srcId="{7DA11B39-E803-4D62-A136-AEEEE180E889}" destId="{D7202ECB-D1DA-4FAC-AABC-EA81916D76F8}" srcOrd="0" destOrd="0" parTransId="{850909BC-0FD8-421D-AF26-6B08CC606A93}" sibTransId="{F3EF9253-E483-4492-9915-23CC15B98D92}"/>
    <dgm:cxn modelId="{8CF928E7-29C0-43C0-9CFB-7BC5AF144507}" srcId="{7DA11B39-E803-4D62-A136-AEEEE180E889}" destId="{0A3C4F35-87D9-4D05-9CC6-38D8322D16EA}" srcOrd="1" destOrd="0" parTransId="{EE8650FC-A44D-4325-B648-AF0992C717FC}" sibTransId="{427F2D8A-E95D-4D89-87E9-7BA2245332E0}"/>
    <dgm:cxn modelId="{43579DAA-3834-4F79-8DDA-1A901FEE3BF9}" srcId="{7DA11B39-E803-4D62-A136-AEEEE180E889}" destId="{1FE59333-6E7E-407E-A552-63E21CFD6C75}" srcOrd="7" destOrd="0" parTransId="{3C560F80-85D3-4ACA-BD45-0042AE8BEA6F}" sibTransId="{48214F19-FA0C-419A-9596-78206A74E466}"/>
    <dgm:cxn modelId="{E459A755-A63F-4248-8D6C-3417A34D0BA9}" type="presOf" srcId="{C2517D96-E6E8-4212-94A7-23F6DD825BAD}" destId="{EF971BFC-A301-46FA-A03C-B3B708B46B5C}" srcOrd="0" destOrd="0" presId="urn:microsoft.com/office/officeart/2005/8/layout/radial6"/>
    <dgm:cxn modelId="{0A133DC5-0021-4786-82FB-8E7394F01943}" type="presOf" srcId="{7DA11B39-E803-4D62-A136-AEEEE180E889}" destId="{981D0712-4E23-4219-A0C2-43AE32D2665F}" srcOrd="0" destOrd="0" presId="urn:microsoft.com/office/officeart/2005/8/layout/radial6"/>
    <dgm:cxn modelId="{17F086D4-0D90-4452-A28B-DB884757E121}" type="presOf" srcId="{90F789A6-1AEF-4444-A2A2-A327AAF2EB94}" destId="{642EB4DC-0C19-4E75-A903-C8ABC46FBFBA}" srcOrd="0" destOrd="0" presId="urn:microsoft.com/office/officeart/2005/8/layout/radial6"/>
    <dgm:cxn modelId="{0153872A-8EC4-4B5A-BBD6-54F62130F392}" type="presOf" srcId="{91FEC44D-2D9B-4A9B-80AF-C56595D94B6D}" destId="{B094CB3A-BB82-40AA-9288-10A3FA14B249}" srcOrd="0" destOrd="0" presId="urn:microsoft.com/office/officeart/2005/8/layout/radial6"/>
    <dgm:cxn modelId="{63926715-54C0-489D-A9A1-70123C7C7538}" srcId="{B68D737C-5360-4D44-8CC6-6D8C5EEECB15}" destId="{7DA11B39-E803-4D62-A136-AEEEE180E889}" srcOrd="0" destOrd="0" parTransId="{CEB97CC9-3B42-4969-B84B-25C4DA1F1F20}" sibTransId="{416B9778-EF09-4B65-A879-ABD31ACF6E9E}"/>
    <dgm:cxn modelId="{097C8B2A-8667-4E3E-91CA-CEE5F555FEFE}" type="presOf" srcId="{B68D737C-5360-4D44-8CC6-6D8C5EEECB15}" destId="{3BB31255-EFDB-4796-9255-9E55FBA85499}" srcOrd="0" destOrd="0" presId="urn:microsoft.com/office/officeart/2005/8/layout/radial6"/>
    <dgm:cxn modelId="{5EB4412B-D5AF-44B5-BB45-E8326BC94E8B}" type="presOf" srcId="{B8995FCD-F6F3-4C97-BA4D-C5763A9FCAD1}" destId="{0B42057F-68A6-42E8-BF8B-CF5CCF0B9BC4}" srcOrd="0" destOrd="0" presId="urn:microsoft.com/office/officeart/2005/8/layout/radial6"/>
    <dgm:cxn modelId="{C0CA3899-39C0-4DFB-A0BF-61432AC55E64}" type="presOf" srcId="{D7202ECB-D1DA-4FAC-AABC-EA81916D76F8}" destId="{4278AD99-7611-4B4C-AE69-ED57BA8F7273}" srcOrd="0" destOrd="0" presId="urn:microsoft.com/office/officeart/2005/8/layout/radial6"/>
    <dgm:cxn modelId="{4DA3D40E-D63C-4ACD-923F-90109295A971}" type="presParOf" srcId="{3BB31255-EFDB-4796-9255-9E55FBA85499}" destId="{981D0712-4E23-4219-A0C2-43AE32D2665F}" srcOrd="0" destOrd="0" presId="urn:microsoft.com/office/officeart/2005/8/layout/radial6"/>
    <dgm:cxn modelId="{354F5547-3638-4720-9740-9B9B4F98554D}" type="presParOf" srcId="{3BB31255-EFDB-4796-9255-9E55FBA85499}" destId="{4278AD99-7611-4B4C-AE69-ED57BA8F7273}" srcOrd="1" destOrd="0" presId="urn:microsoft.com/office/officeart/2005/8/layout/radial6"/>
    <dgm:cxn modelId="{232694C2-FEBB-4CF4-A9D2-EE76F7237278}" type="presParOf" srcId="{3BB31255-EFDB-4796-9255-9E55FBA85499}" destId="{56D67130-90D0-4568-B080-2AC43F3411DD}" srcOrd="2" destOrd="0" presId="urn:microsoft.com/office/officeart/2005/8/layout/radial6"/>
    <dgm:cxn modelId="{EDF0AEE5-18F6-4669-AF14-523597B66356}" type="presParOf" srcId="{3BB31255-EFDB-4796-9255-9E55FBA85499}" destId="{9CB41144-9303-4C27-82DF-44701F8B6CB1}" srcOrd="3" destOrd="0" presId="urn:microsoft.com/office/officeart/2005/8/layout/radial6"/>
    <dgm:cxn modelId="{61575524-520A-4827-97DA-1C859468D028}" type="presParOf" srcId="{3BB31255-EFDB-4796-9255-9E55FBA85499}" destId="{5EAA5BAD-0055-45E8-BEDD-274C9B110D38}" srcOrd="4" destOrd="0" presId="urn:microsoft.com/office/officeart/2005/8/layout/radial6"/>
    <dgm:cxn modelId="{6C226F48-8196-4894-A08C-03504EDF9264}" type="presParOf" srcId="{3BB31255-EFDB-4796-9255-9E55FBA85499}" destId="{BE0E57CF-ADCE-487E-B39A-33C21A56567B}" srcOrd="5" destOrd="0" presId="urn:microsoft.com/office/officeart/2005/8/layout/radial6"/>
    <dgm:cxn modelId="{126CCC84-789E-4A6B-842F-B5330D6647DE}" type="presParOf" srcId="{3BB31255-EFDB-4796-9255-9E55FBA85499}" destId="{3A0C6B9F-81E5-4C4D-989C-FC2E306B1F64}" srcOrd="6" destOrd="0" presId="urn:microsoft.com/office/officeart/2005/8/layout/radial6"/>
    <dgm:cxn modelId="{F2944E79-9560-48AF-BED5-2552410BE4F3}" type="presParOf" srcId="{3BB31255-EFDB-4796-9255-9E55FBA85499}" destId="{74956DB8-8A62-4525-BA06-0BA3D564A6B9}" srcOrd="7" destOrd="0" presId="urn:microsoft.com/office/officeart/2005/8/layout/radial6"/>
    <dgm:cxn modelId="{476563C7-F689-47BC-BCD8-982D2B807B72}" type="presParOf" srcId="{3BB31255-EFDB-4796-9255-9E55FBA85499}" destId="{2FFF7AB7-3464-4158-99F1-8221F2239104}" srcOrd="8" destOrd="0" presId="urn:microsoft.com/office/officeart/2005/8/layout/radial6"/>
    <dgm:cxn modelId="{35FFC43C-0FDF-4CDF-B4BE-89382E08514D}" type="presParOf" srcId="{3BB31255-EFDB-4796-9255-9E55FBA85499}" destId="{642EB4DC-0C19-4E75-A903-C8ABC46FBFBA}" srcOrd="9" destOrd="0" presId="urn:microsoft.com/office/officeart/2005/8/layout/radial6"/>
    <dgm:cxn modelId="{042B1BE3-AA3A-4026-97B3-4E403F5BB616}" type="presParOf" srcId="{3BB31255-EFDB-4796-9255-9E55FBA85499}" destId="{4B3BA801-3433-4778-BB42-3D815F83AFD2}" srcOrd="10" destOrd="0" presId="urn:microsoft.com/office/officeart/2005/8/layout/radial6"/>
    <dgm:cxn modelId="{AAFBD543-CAF1-482F-9F52-BE843EC19FAB}" type="presParOf" srcId="{3BB31255-EFDB-4796-9255-9E55FBA85499}" destId="{CB7DDF34-A44F-4192-9920-F5066D217A30}" srcOrd="11" destOrd="0" presId="urn:microsoft.com/office/officeart/2005/8/layout/radial6"/>
    <dgm:cxn modelId="{874002AB-C787-47B0-B964-17CE60E025CF}" type="presParOf" srcId="{3BB31255-EFDB-4796-9255-9E55FBA85499}" destId="{1567A34A-7857-4318-808E-F5CE8AA83950}" srcOrd="12" destOrd="0" presId="urn:microsoft.com/office/officeart/2005/8/layout/radial6"/>
    <dgm:cxn modelId="{3D05F1AE-A63D-4273-B8FB-6D6638EAA4CD}" type="presParOf" srcId="{3BB31255-EFDB-4796-9255-9E55FBA85499}" destId="{0A86AA28-B0A5-4D1D-AC57-A5EA357EFA0F}" srcOrd="13" destOrd="0" presId="urn:microsoft.com/office/officeart/2005/8/layout/radial6"/>
    <dgm:cxn modelId="{246649F8-E48C-46E8-8F1C-E72B7382EC3C}" type="presParOf" srcId="{3BB31255-EFDB-4796-9255-9E55FBA85499}" destId="{E171A8B2-DFF5-4F19-BEF5-BF44A381DFEC}" srcOrd="14" destOrd="0" presId="urn:microsoft.com/office/officeart/2005/8/layout/radial6"/>
    <dgm:cxn modelId="{7F205057-B9F9-4A81-8AD4-3FBCD199FAE2}" type="presParOf" srcId="{3BB31255-EFDB-4796-9255-9E55FBA85499}" destId="{0182E334-293D-448D-8FF1-AD260D09D6F5}" srcOrd="15" destOrd="0" presId="urn:microsoft.com/office/officeart/2005/8/layout/radial6"/>
    <dgm:cxn modelId="{6902F365-8783-444A-84AE-FB3F7834039F}" type="presParOf" srcId="{3BB31255-EFDB-4796-9255-9E55FBA85499}" destId="{EF971BFC-A301-46FA-A03C-B3B708B46B5C}" srcOrd="16" destOrd="0" presId="urn:microsoft.com/office/officeart/2005/8/layout/radial6"/>
    <dgm:cxn modelId="{7A331783-BA5E-49D3-B83B-0D59DF34487F}" type="presParOf" srcId="{3BB31255-EFDB-4796-9255-9E55FBA85499}" destId="{BCACC845-8859-49FC-BD15-4BCD90BDAB07}" srcOrd="17" destOrd="0" presId="urn:microsoft.com/office/officeart/2005/8/layout/radial6"/>
    <dgm:cxn modelId="{CF559DC5-4DEC-432A-B611-08606103BDD6}" type="presParOf" srcId="{3BB31255-EFDB-4796-9255-9E55FBA85499}" destId="{B094CB3A-BB82-40AA-9288-10A3FA14B249}" srcOrd="18" destOrd="0" presId="urn:microsoft.com/office/officeart/2005/8/layout/radial6"/>
    <dgm:cxn modelId="{946AF382-BE31-4C7D-AE44-6C786A36B8FC}" type="presParOf" srcId="{3BB31255-EFDB-4796-9255-9E55FBA85499}" destId="{0B42057F-68A6-42E8-BF8B-CF5CCF0B9BC4}" srcOrd="19" destOrd="0" presId="urn:microsoft.com/office/officeart/2005/8/layout/radial6"/>
    <dgm:cxn modelId="{B7D033C6-26A7-454F-9724-F52AD7FFDBD3}" type="presParOf" srcId="{3BB31255-EFDB-4796-9255-9E55FBA85499}" destId="{59F27A8F-053B-4BF1-848E-2355C9ABACAE}" srcOrd="20" destOrd="0" presId="urn:microsoft.com/office/officeart/2005/8/layout/radial6"/>
    <dgm:cxn modelId="{1865B46B-F4AE-4AAA-886A-5401FF0DFCC5}" type="presParOf" srcId="{3BB31255-EFDB-4796-9255-9E55FBA85499}" destId="{2D58B4B0-08AA-401B-BA74-618122F9BB60}" srcOrd="21" destOrd="0" presId="urn:microsoft.com/office/officeart/2005/8/layout/radial6"/>
    <dgm:cxn modelId="{1F676BB9-1FDA-496D-9BE0-0E3726457E5E}" type="presParOf" srcId="{3BB31255-EFDB-4796-9255-9E55FBA85499}" destId="{FE321126-4AA7-4824-970A-697196EDEBAA}" srcOrd="22" destOrd="0" presId="urn:microsoft.com/office/officeart/2005/8/layout/radial6"/>
    <dgm:cxn modelId="{2CF1137C-84C6-4563-A234-11494DA20E28}" type="presParOf" srcId="{3BB31255-EFDB-4796-9255-9E55FBA85499}" destId="{382B054C-0250-43BC-8B75-67E3913B9684}" srcOrd="23" destOrd="0" presId="urn:microsoft.com/office/officeart/2005/8/layout/radial6"/>
    <dgm:cxn modelId="{B0CEFCFF-6FE7-4E26-BFF4-503F068A2D20}" type="presParOf" srcId="{3BB31255-EFDB-4796-9255-9E55FBA85499}" destId="{89A24A77-314C-4B97-B126-840DA02AFE70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569913" y="369888"/>
            <a:ext cx="5953125" cy="512762"/>
          </a:xfrm>
          <a:prstGeom prst="rect">
            <a:avLst/>
          </a:prstGeom>
        </p:spPr>
        <p:txBody>
          <a:bodyPr vert="horz" lIns="0" tIns="0" rIns="0" bIns="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dirty="0"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9913" y="9864725"/>
            <a:ext cx="701675" cy="136525"/>
          </a:xfrm>
          <a:prstGeom prst="rect">
            <a:avLst/>
          </a:prstGeom>
        </p:spPr>
        <p:txBody>
          <a:bodyPr vert="horz" lIns="0" tIns="0" rIns="0" bIns="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Calibri"/>
                <a:cs typeface="Calibri"/>
              </a:defRPr>
            </a:lvl1pPr>
          </a:lstStyle>
          <a:p>
            <a:pPr>
              <a:defRPr/>
            </a:pPr>
            <a:fld id="{EE53BEFD-6A0A-4EB6-AF2D-E3F635B8F576}" type="datetimeFigureOut">
              <a:rPr lang="es-ES"/>
              <a:pPr>
                <a:defRPr/>
              </a:pPr>
              <a:t>25/11/2016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371600" y="9864725"/>
            <a:ext cx="4705350" cy="1365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dirty="0"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6076950" y="9864725"/>
            <a:ext cx="446088" cy="120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219D18F8-A545-4F82-8965-6B5086F3711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cxnSp>
        <p:nvCxnSpPr>
          <p:cNvPr id="6" name="Conector recto 5"/>
          <p:cNvCxnSpPr/>
          <p:nvPr/>
        </p:nvCxnSpPr>
        <p:spPr>
          <a:xfrm flipH="1" flipV="1">
            <a:off x="6234113" y="9864725"/>
            <a:ext cx="0" cy="369888"/>
          </a:xfrm>
          <a:prstGeom prst="line">
            <a:avLst/>
          </a:prstGeom>
          <a:ln w="9525" cap="flat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7" name="Imagen 9" descr="simbolo_gris.png"/>
          <p:cNvPicPr>
            <a:picLocks noChangeAspect="1"/>
          </p:cNvPicPr>
          <p:nvPr/>
        </p:nvPicPr>
        <p:blipFill>
          <a:blip r:embed="rId2"/>
          <a:srcRect l="34317" b="5414"/>
          <a:stretch>
            <a:fillRect/>
          </a:stretch>
        </p:blipFill>
        <p:spPr bwMode="auto">
          <a:xfrm>
            <a:off x="0" y="8670925"/>
            <a:ext cx="985838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709613" y="371475"/>
            <a:ext cx="5815012" cy="511175"/>
          </a:xfrm>
          <a:prstGeom prst="rect">
            <a:avLst/>
          </a:prstGeom>
        </p:spPr>
        <p:txBody>
          <a:bodyPr vert="horz" lIns="0" tIns="0" rIns="0" bIns="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i="0" dirty="0"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709613" y="9863138"/>
            <a:ext cx="701675" cy="138112"/>
          </a:xfrm>
          <a:prstGeom prst="rect">
            <a:avLst/>
          </a:prstGeom>
        </p:spPr>
        <p:txBody>
          <a:bodyPr vert="horz" lIns="0" tIns="0" rIns="0" bIns="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 smtClean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DE24A269-DAE3-44F6-AFEB-28813C7FFB8F}" type="datetimeFigureOut">
              <a:rPr lang="es-ES"/>
              <a:pPr>
                <a:defRPr/>
              </a:pPr>
              <a:t>25/11/2016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1011238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5105400"/>
            <a:ext cx="5815012" cy="4605338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s-ES_tradnl" noProof="0" dirty="0" smtClean="0"/>
              <a:t>Haga clic para modificar el estilo de texto del patrón</a:t>
            </a:r>
          </a:p>
          <a:p>
            <a:pPr lvl="1"/>
            <a:r>
              <a:rPr lang="es-ES_tradnl" noProof="0" dirty="0" smtClean="0"/>
              <a:t>Segundo nivel</a:t>
            </a:r>
          </a:p>
          <a:p>
            <a:pPr lvl="2"/>
            <a:r>
              <a:rPr lang="es-ES_tradnl" noProof="0" dirty="0" smtClean="0"/>
              <a:t>Tercer nivel</a:t>
            </a:r>
          </a:p>
          <a:p>
            <a:pPr lvl="3"/>
            <a:r>
              <a:rPr lang="es-ES_tradnl" noProof="0" dirty="0" smtClean="0"/>
              <a:t>Cuarto nivel</a:t>
            </a:r>
          </a:p>
          <a:p>
            <a:pPr lvl="4"/>
            <a:r>
              <a:rPr lang="es-ES_tradnl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438275" y="9863138"/>
            <a:ext cx="4706938" cy="13811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 dirty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78538" y="9863138"/>
            <a:ext cx="446087" cy="12223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 b="0" i="0" smtClean="0">
                <a:solidFill>
                  <a:schemeClr val="accent2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869BF66B-CF66-4327-8B53-AE0D7B1E1E3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19464" name="Imagen 13" descr="simbolo_gris.png"/>
          <p:cNvPicPr>
            <a:picLocks noChangeAspect="1"/>
          </p:cNvPicPr>
          <p:nvPr/>
        </p:nvPicPr>
        <p:blipFill>
          <a:blip r:embed="rId2"/>
          <a:srcRect l="34317" b="5414"/>
          <a:stretch>
            <a:fillRect/>
          </a:stretch>
        </p:blipFill>
        <p:spPr bwMode="auto">
          <a:xfrm>
            <a:off x="0" y="8670925"/>
            <a:ext cx="985838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cto 14"/>
          <p:cNvCxnSpPr/>
          <p:nvPr/>
        </p:nvCxnSpPr>
        <p:spPr>
          <a:xfrm flipH="1" flipV="1">
            <a:off x="6234113" y="9864725"/>
            <a:ext cx="0" cy="369888"/>
          </a:xfrm>
          <a:prstGeom prst="line">
            <a:avLst/>
          </a:prstGeom>
          <a:ln w="9525" cap="flat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easoft.com/news/oceasoft-harnesses-sigfox-iot-network-cobalt-s3-sensor-family-low-cost-energy-efficient-cloud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easoft.com/news/oceasoft-harnesses-sigfox-iot-network-cobalt-s3-sensor-family-low-cost-energy-efficient-cloud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6E7A4E-C3A2-4AAF-AAE9-F7B38EA74B6B}" type="slidenum">
              <a:rPr lang="es-ES">
                <a:solidFill>
                  <a:srgbClr val="B0B9BC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>
              <a:solidFill>
                <a:srgbClr val="B0B9BC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41363" y="833438"/>
            <a:ext cx="5557837" cy="41671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5276850"/>
            <a:ext cx="5159375" cy="50006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4729" tIns="47366" rIns="94729" bIns="4736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z="10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smtClean="0">
                <a:latin typeface="Calibri" pitchFamily="34" charset="0"/>
              </a:rPr>
              <a:t>http://www.sigfox.com/static/media/Files/Documentation/SIGFOX_Whitepaper.pdf</a:t>
            </a:r>
          </a:p>
        </p:txBody>
      </p:sp>
      <p:sp>
        <p:nvSpPr>
          <p:cNvPr id="6144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7E6383-FF53-44E1-855C-AAFCC39B5EA3}" type="slidenum">
              <a:rPr lang="es-ES" altLang="es-ES" sz="120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s-ES" altLang="es-ES" sz="1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smtClean="0">
                <a:latin typeface="Calibri" pitchFamily="34" charset="0"/>
              </a:rPr>
              <a:t>http://www.sigfox.com/static/media/Files/Documentation/SIGFOX_Whitepaper.pdf</a:t>
            </a:r>
          </a:p>
        </p:txBody>
      </p:sp>
      <p:sp>
        <p:nvSpPr>
          <p:cNvPr id="6349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D5EDE0-1FF5-417B-9133-7915799B6956}" type="slidenum">
              <a:rPr lang="es-ES" altLang="es-ES" sz="120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ES" altLang="es-ES" sz="1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665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F40E23-D3A1-4E9C-AFBB-75DC4EFE6FE0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6861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AE033D-500C-455F-87A5-A1961242536D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7065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800172-AFA1-4D41-997B-408B27574E8D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7270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03DB78-CBC9-4035-B5C6-E4728E4DECFF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2867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450417-9C1A-43F5-910E-CD001A11F9C6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3481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3560AF-12AA-4D03-9AC9-C682F05EAE97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smtClean="0">
              <a:latin typeface="Calibri" pitchFamily="34" charset="0"/>
            </a:endParaRPr>
          </a:p>
        </p:txBody>
      </p:sp>
      <p:sp>
        <p:nvSpPr>
          <p:cNvPr id="4096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A10761-2A7F-4DC1-9161-943596DEF98F}" type="slidenum">
              <a:rPr lang="es-ES" altLang="es-ES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altLang="es-ES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4608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B82170-204F-4A7F-A472-F8FB0F9A26A5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s-ES" smtClean="0">
                <a:latin typeface="Calibri" pitchFamily="34" charset="0"/>
                <a:hlinkClick r:id="rId3"/>
              </a:rPr>
              <a:t>http://www.oceasoft.com/news/oceasoft-harnesses-sigfox-iot-network-cobalt-s3-sensor-family-low-cost-energy-efficient-cloud</a:t>
            </a:r>
            <a:endParaRPr lang="en-US" altLang="es-ES" smtClean="0">
              <a:latin typeface="Calibri" pitchFamily="34" charset="0"/>
            </a:endParaRPr>
          </a:p>
        </p:txBody>
      </p:sp>
      <p:sp>
        <p:nvSpPr>
          <p:cNvPr id="4915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9A9799-6756-4314-9422-77CAEFAE5E3F}" type="slidenum">
              <a:rPr lang="es-ES" altLang="es-ES" sz="120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altLang="es-ES" sz="1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>
              <a:latin typeface="Calibri" pitchFamily="34" charset="0"/>
            </a:endParaRPr>
          </a:p>
        </p:txBody>
      </p:sp>
      <p:sp>
        <p:nvSpPr>
          <p:cNvPr id="5427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ED5BE8-5F6F-40B9-8F55-4FDDF43844BB}" type="slidenum">
              <a:rPr lang="es-ES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ES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s-ES" smtClean="0">
                <a:latin typeface="Calibri" pitchFamily="34" charset="0"/>
                <a:hlinkClick r:id="rId3"/>
              </a:rPr>
              <a:t>http://www.oceasoft.com/news/oceasoft-harnesses-sigfox-iot-network-cobalt-s3-sensor-family-low-cost-energy-efficient-cloud</a:t>
            </a:r>
            <a:endParaRPr lang="en-US" altLang="es-ES" smtClean="0">
              <a:latin typeface="Calibri" pitchFamily="34" charset="0"/>
            </a:endParaRPr>
          </a:p>
        </p:txBody>
      </p:sp>
      <p:sp>
        <p:nvSpPr>
          <p:cNvPr id="563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06466E-2C09-44B9-B924-1FD608EB63B2}" type="slidenum">
              <a:rPr lang="es-ES" altLang="es-ES" sz="120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s-ES" altLang="es-ES" sz="1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9032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smtClean="0">
                <a:latin typeface="Calibri" pitchFamily="34" charset="0"/>
              </a:rPr>
              <a:t>http://www.sigfox.com/static/media/Files/Documentation/SIGFOX_Whitepaper.pdf</a:t>
            </a:r>
          </a:p>
        </p:txBody>
      </p:sp>
      <p:sp>
        <p:nvSpPr>
          <p:cNvPr id="593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8A79D5-A461-4DC4-AC86-8DEF7B1EE632}" type="slidenum">
              <a:rPr lang="es-ES" altLang="es-ES" sz="1200">
                <a:solidFill>
                  <a:schemeClr val="tx1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ES" altLang="es-ES" sz="12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+niv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>
          <a:xfrm>
            <a:off x="576263" y="1188000"/>
            <a:ext cx="8202140" cy="4968000"/>
          </a:xfrm>
        </p:spPr>
        <p:txBody>
          <a:bodyPr/>
          <a:lstStyle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1C58-A28D-48E0-8D8E-8F7CAF8BAF4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te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80225" y="360363"/>
            <a:ext cx="172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32025" y="584200"/>
            <a:ext cx="30289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49810" y="2203758"/>
            <a:ext cx="5573172" cy="9868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2800" b="1" i="0" u="none" strike="noStrike" kern="1200" cap="none" spc="0" normalizeH="0" baseline="0" dirty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49809" y="3310571"/>
            <a:ext cx="5573172" cy="84385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25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2249810" y="4445958"/>
            <a:ext cx="5573172" cy="328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_tradnl" sz="1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4572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249810" y="4774252"/>
            <a:ext cx="5573172" cy="14408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s-ES_tradnl" sz="1500" b="0" i="1" u="none" strike="noStrike" kern="1200" cap="none" spc="0" normalizeH="0" baseline="0" dirty="0" smtClean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3175" indent="0" algn="l">
              <a:buNone/>
              <a:defRPr kumimoji="0" lang="es-ES_tradnl" sz="12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"/>
          <p:cNvSpPr txBox="1"/>
          <p:nvPr userDrawn="1"/>
        </p:nvSpPr>
        <p:spPr>
          <a:xfrm>
            <a:off x="2216150" y="1219200"/>
            <a:ext cx="4338638" cy="4619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rgbClr val="539A0B"/>
                </a:solidFill>
                <a:latin typeface="+mn-lt"/>
                <a:cs typeface="Calibri"/>
              </a:rPr>
              <a:t>Índice</a:t>
            </a:r>
            <a:endParaRPr lang="es-ES" sz="3000" b="1" dirty="0">
              <a:solidFill>
                <a:srgbClr val="539A0B"/>
              </a:solidFill>
              <a:latin typeface="+mn-lt"/>
              <a:cs typeface="Calibri"/>
            </a:endParaRPr>
          </a:p>
        </p:txBody>
      </p:sp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46838" y="312738"/>
            <a:ext cx="216058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arcador de texto 9"/>
          <p:cNvSpPr>
            <a:spLocks noGrp="1"/>
          </p:cNvSpPr>
          <p:nvPr>
            <p:ph type="body" sz="quarter" idx="15"/>
          </p:nvPr>
        </p:nvSpPr>
        <p:spPr>
          <a:xfrm>
            <a:off x="2216833" y="2308975"/>
            <a:ext cx="5486400" cy="3909321"/>
          </a:xfrm>
          <a:prstGeom prst="rect">
            <a:avLst/>
          </a:prstGeom>
        </p:spPr>
        <p:txBody>
          <a:bodyPr>
            <a:noAutofit/>
          </a:bodyPr>
          <a:lstStyle>
            <a:lvl1pPr marL="361950" indent="-361950" algn="l" defTabSz="444500" rtl="0" eaLnBrk="1" latinLnBrk="0" hangingPunct="1">
              <a:lnSpc>
                <a:spcPts val="1900"/>
              </a:lnSpc>
              <a:spcBef>
                <a:spcPts val="500"/>
              </a:spcBef>
              <a:buFont typeface="Wingdings" charset="2"/>
              <a:buAutoNum type="arabicPlain"/>
              <a:defRPr kumimoji="0" lang="es-ES_tradnl" sz="2500" b="1" i="0" u="none" strike="noStrike" kern="1200" cap="none" spc="0" normalizeH="0" baseline="0" dirty="0" smtClean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n-lt"/>
                <a:ea typeface="+mj-ea"/>
                <a:cs typeface="Calibri"/>
              </a:defRPr>
            </a:lvl1pPr>
            <a:lvl2pPr marL="361950" indent="0" algn="l" defTabSz="457200" rtl="0" eaLnBrk="1" latinLnBrk="0" hangingPunct="1">
              <a:lnSpc>
                <a:spcPts val="2200"/>
              </a:lnSpc>
              <a:spcAft>
                <a:spcPts val="0"/>
              </a:spcAft>
              <a:buNone/>
              <a:defRPr kumimoji="0" lang="es-ES_tradnl" sz="2000" b="0" i="0" u="none" strike="noStrike" kern="1200" cap="none" spc="0" normalizeH="0" baseline="0" dirty="0" smtClean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n-lt"/>
                <a:ea typeface="+mj-ea"/>
                <a:cs typeface="Calibri"/>
              </a:defRPr>
            </a:lvl2pPr>
            <a:lvl3pPr marL="361950" indent="-361950" algn="l" defTabSz="457200" rtl="0" eaLnBrk="1" latinLnBrk="0" hangingPunct="1">
              <a:lnSpc>
                <a:spcPts val="2000"/>
              </a:lnSpc>
              <a:defRPr kumimoji="0" lang="es-ES_tradnl" sz="18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0" algn="l" defTabSz="457200" rtl="0" eaLnBrk="1" latinLnBrk="0" hangingPunct="1">
              <a:lnSpc>
                <a:spcPts val="2000"/>
              </a:lnSpc>
              <a:defRPr kumimoji="0" lang="es-ES_tradnl" sz="18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  <a:lvl5pPr marL="0" algn="l" defTabSz="457200" rtl="0" eaLnBrk="1" latinLnBrk="0" hangingPunct="1">
              <a:lnSpc>
                <a:spcPts val="2000"/>
              </a:lnSpc>
              <a:defRPr kumimoji="0" lang="es-ES" sz="1800" b="1" i="0" u="none" strike="noStrike" kern="1200" cap="none" spc="0" normalizeH="0" baseline="0" dirty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5pPr>
            <a:lvl6pPr marL="361950" indent="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None/>
              <a:defRPr kumimoji="0" lang="es-ES" sz="1600" b="0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Verdana"/>
                <a:ea typeface="+mj-ea"/>
                <a:cs typeface="Verdana"/>
              </a:defRPr>
            </a:lvl6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46838" y="312738"/>
            <a:ext cx="216058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84964" y="2445097"/>
            <a:ext cx="4015092" cy="9868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3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659217" y="2502992"/>
            <a:ext cx="872339" cy="968576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buNone/>
              <a:defRPr kumimoji="0" lang="es-ES_tradnl" sz="80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3175" indent="0" algn="l">
              <a:buNone/>
              <a:defRPr kumimoji="0" lang="es-ES_tradnl" sz="12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te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80225" y="360363"/>
            <a:ext cx="172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3"/>
          </p:nvPr>
        </p:nvSpPr>
        <p:spPr>
          <a:xfrm>
            <a:off x="575731" y="1188000"/>
            <a:ext cx="3923999" cy="4968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14"/>
          </p:nvPr>
        </p:nvSpPr>
        <p:spPr>
          <a:xfrm>
            <a:off x="4854404" y="1187450"/>
            <a:ext cx="3923999" cy="49688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pie de página 2"/>
          <p:cNvSpPr>
            <a:spLocks noGrp="1"/>
          </p:cNvSpPr>
          <p:nvPr>
            <p:ph type="ftr" sz="quarter" idx="15"/>
          </p:nvPr>
        </p:nvSpPr>
        <p:spPr>
          <a:xfrm>
            <a:off x="576263" y="6604000"/>
            <a:ext cx="5400675" cy="27781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ES"/>
          </a:p>
          <a:p>
            <a:pPr>
              <a:defRPr/>
            </a:pPr>
            <a:endParaRPr lang="es-ES"/>
          </a:p>
        </p:txBody>
      </p:sp>
      <p:sp>
        <p:nvSpPr>
          <p:cNvPr id="6" name="Marcador de número de diapositiva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82DC-E1CB-48D9-B456-1BE66EB4B66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 con título apart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A3E8C-F4BA-4000-A319-1E0FBB1AE03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 con título apart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D4DB-ABF2-4055-80AE-AB0AEF93888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te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80225" y="360363"/>
            <a:ext cx="172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84964" y="2484697"/>
            <a:ext cx="4015092" cy="98687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3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659217" y="2502992"/>
            <a:ext cx="872339" cy="9685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kumimoji="0" lang="es-ES_tradnl" sz="80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3175" indent="0" algn="l">
              <a:buNone/>
              <a:defRPr kumimoji="0" lang="es-ES_tradnl" sz="12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232025" y="584200"/>
            <a:ext cx="30289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49810" y="2203758"/>
            <a:ext cx="5573172" cy="9868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2800" b="1" i="0" u="none" strike="noStrike" kern="1200" cap="none" spc="0" normalizeH="0" baseline="0" dirty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49809" y="3310571"/>
            <a:ext cx="5573172" cy="84385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25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2249810" y="4445958"/>
            <a:ext cx="5573172" cy="328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s-ES_tradnl" sz="1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4572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249810" y="4774252"/>
            <a:ext cx="5573172" cy="14408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s-ES_tradnl" sz="1500" b="0" i="1" u="none" strike="noStrike" kern="1200" cap="none" spc="0" normalizeH="0" baseline="0" dirty="0" smtClean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3175" indent="0" algn="l">
              <a:buNone/>
              <a:defRPr kumimoji="0" lang="es-ES_tradnl" sz="12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"/>
          <p:cNvSpPr txBox="1"/>
          <p:nvPr userDrawn="1"/>
        </p:nvSpPr>
        <p:spPr>
          <a:xfrm>
            <a:off x="2216150" y="1219200"/>
            <a:ext cx="4338638" cy="4619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" b="1" dirty="0">
                <a:solidFill>
                  <a:schemeClr val="accent6"/>
                </a:solidFill>
                <a:latin typeface="+mj-lt"/>
                <a:ea typeface="+mj-ea"/>
                <a:cs typeface="Calibri"/>
              </a:rPr>
              <a:t>Índice</a:t>
            </a:r>
            <a:endParaRPr lang="es-ES" sz="3000" b="1" dirty="0">
              <a:solidFill>
                <a:schemeClr val="accent6"/>
              </a:solidFill>
              <a:latin typeface="+mj-lt"/>
              <a:ea typeface="+mj-ea"/>
              <a:cs typeface="Calibri"/>
            </a:endParaRPr>
          </a:p>
        </p:txBody>
      </p:sp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46838" y="312738"/>
            <a:ext cx="216058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arcador de texto 9"/>
          <p:cNvSpPr>
            <a:spLocks noGrp="1"/>
          </p:cNvSpPr>
          <p:nvPr>
            <p:ph type="body" sz="quarter" idx="15"/>
          </p:nvPr>
        </p:nvSpPr>
        <p:spPr>
          <a:xfrm>
            <a:off x="2216833" y="2308975"/>
            <a:ext cx="5486400" cy="3909321"/>
          </a:xfrm>
          <a:prstGeom prst="rect">
            <a:avLst/>
          </a:prstGeom>
        </p:spPr>
        <p:txBody>
          <a:bodyPr>
            <a:noAutofit/>
          </a:bodyPr>
          <a:lstStyle>
            <a:lvl1pPr marL="361950" indent="-361950" algn="l" defTabSz="444500" rtl="0" eaLnBrk="1" latinLnBrk="0" hangingPunct="1">
              <a:lnSpc>
                <a:spcPts val="1900"/>
              </a:lnSpc>
              <a:spcBef>
                <a:spcPts val="500"/>
              </a:spcBef>
              <a:buFont typeface="Wingdings" charset="2"/>
              <a:buAutoNum type="arabicPlain"/>
              <a:defRPr kumimoji="0" lang="es-ES_tradnl" sz="2500" b="1" i="0" u="none" strike="noStrike" kern="1200" cap="none" spc="0" normalizeH="0" baseline="0" dirty="0" smtClean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n-lt"/>
                <a:ea typeface="+mj-ea"/>
                <a:cs typeface="Calibri"/>
              </a:defRPr>
            </a:lvl1pPr>
            <a:lvl2pPr marL="361950" indent="0" algn="l" defTabSz="457200" rtl="0" eaLnBrk="1" latinLnBrk="0" hangingPunct="1">
              <a:lnSpc>
                <a:spcPts val="2200"/>
              </a:lnSpc>
              <a:spcAft>
                <a:spcPts val="0"/>
              </a:spcAft>
              <a:buNone/>
              <a:defRPr kumimoji="0" lang="es-ES_tradnl" sz="2000" b="0" i="0" u="none" strike="noStrike" kern="1200" cap="none" spc="0" normalizeH="0" baseline="0" dirty="0" smtClean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n-lt"/>
                <a:ea typeface="+mj-ea"/>
                <a:cs typeface="Calibri"/>
              </a:defRPr>
            </a:lvl2pPr>
            <a:lvl3pPr marL="361950" indent="-361950" algn="l" defTabSz="457200" rtl="0" eaLnBrk="1" latinLnBrk="0" hangingPunct="1">
              <a:lnSpc>
                <a:spcPts val="2000"/>
              </a:lnSpc>
              <a:defRPr kumimoji="0" lang="es-ES_tradnl" sz="18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0" algn="l" defTabSz="457200" rtl="0" eaLnBrk="1" latinLnBrk="0" hangingPunct="1">
              <a:lnSpc>
                <a:spcPts val="2000"/>
              </a:lnSpc>
              <a:defRPr kumimoji="0" lang="es-ES_tradnl" sz="18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  <a:lvl5pPr marL="0" algn="l" defTabSz="457200" rtl="0" eaLnBrk="1" latinLnBrk="0" hangingPunct="1">
              <a:lnSpc>
                <a:spcPts val="2000"/>
              </a:lnSpc>
              <a:defRPr kumimoji="0" lang="es-ES" sz="1800" b="1" i="0" u="none" strike="noStrike" kern="1200" cap="none" spc="0" normalizeH="0" baseline="0" dirty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5pPr>
            <a:lvl6pPr marL="361950" indent="0" algn="l" defTabSz="457200" rtl="0" eaLnBrk="1" latinLnBrk="0" hangingPunct="1">
              <a:lnSpc>
                <a:spcPts val="1800"/>
              </a:lnSpc>
              <a:spcBef>
                <a:spcPct val="20000"/>
              </a:spcBef>
              <a:buFont typeface="Arial"/>
              <a:buNone/>
              <a:defRPr kumimoji="0" lang="es-ES" sz="1600" b="0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Verdana"/>
                <a:ea typeface="+mj-ea"/>
                <a:cs typeface="Verdana"/>
              </a:defRPr>
            </a:lvl6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22713"/>
            <a:ext cx="4319588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46838" y="312738"/>
            <a:ext cx="2160587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84964" y="2484697"/>
            <a:ext cx="4015092" cy="98687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30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4"/>
          </p:nvPr>
        </p:nvSpPr>
        <p:spPr>
          <a:xfrm>
            <a:off x="2659217" y="2502992"/>
            <a:ext cx="872339" cy="968576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kumimoji="0" lang="es-ES_tradnl" sz="80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  <a:lvl2pPr marL="3175" indent="0" algn="l">
              <a:buNone/>
              <a:defRPr kumimoji="0" lang="es-ES_tradnl" sz="12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2pPr>
            <a:lvl3pPr marL="9144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3pPr>
            <a:lvl4pPr marL="1371600" indent="0">
              <a:buNone/>
              <a:defRPr kumimoji="0" lang="es-ES_tradnl" sz="2000" b="1" i="0" u="none" strike="noStrike" kern="1200" cap="none" spc="0" normalizeH="0" baseline="0" dirty="0" smtClean="0">
                <a:ln>
                  <a:noFill/>
                </a:ln>
                <a:solidFill>
                  <a:srgbClr val="485B61"/>
                </a:solidFill>
                <a:effectLst/>
                <a:uLnTx/>
                <a:uFillTx/>
                <a:latin typeface="+mn-lt"/>
                <a:ea typeface="+mj-ea"/>
                <a:cs typeface="Arial"/>
              </a:defRPr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491288"/>
            <a:ext cx="9144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Marcador de título 1"/>
          <p:cNvSpPr>
            <a:spLocks noGrp="1"/>
          </p:cNvSpPr>
          <p:nvPr>
            <p:ph type="title"/>
          </p:nvPr>
        </p:nvSpPr>
        <p:spPr bwMode="auto">
          <a:xfrm>
            <a:off x="576263" y="439738"/>
            <a:ext cx="622458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br>
              <a:rPr lang="es-ES_tradnl" smtClean="0"/>
            </a:br>
            <a:endParaRPr lang="es-ES" smtClean="0"/>
          </a:p>
        </p:txBody>
      </p:sp>
      <p:sp>
        <p:nvSpPr>
          <p:cNvPr id="1028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576263" y="1187450"/>
            <a:ext cx="82026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76263" y="6604000"/>
            <a:ext cx="5400675" cy="1397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185150" y="6604000"/>
            <a:ext cx="430213" cy="139700"/>
          </a:xfrm>
          <a:prstGeom prst="rect">
            <a:avLst/>
          </a:prstGeom>
        </p:spPr>
        <p:txBody>
          <a:bodyPr vert="horz" wrap="square" lIns="91440" tIns="0" rIns="0" bIns="0" rtlCol="0" anchor="ctr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7A405F-C4AC-4FF2-BACB-99FA7CBFBA6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0225" y="360363"/>
            <a:ext cx="172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87" r:id="rId3"/>
    <p:sldLayoutId id="2147483686" r:id="rId4"/>
    <p:sldLayoutId id="2147483690" r:id="rId5"/>
    <p:sldLayoutId id="214748369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+mj-lt"/>
          <a:ea typeface="+mj-ea"/>
          <a:cs typeface="Calibri"/>
        </a:defRPr>
      </a:lvl1pPr>
      <a:lvl2pPr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2pPr>
      <a:lvl3pPr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3pPr>
      <a:lvl4pPr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4pPr>
      <a:lvl5pPr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5pPr>
      <a:lvl6pPr marL="457200"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6pPr>
      <a:lvl7pPr marL="914400"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7pPr>
      <a:lvl8pPr marL="1371600"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8pPr>
      <a:lvl9pPr marL="1828800" algn="l" defTabSz="457200" rtl="0" fontAlgn="base">
        <a:lnSpc>
          <a:spcPts val="23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Calibri" pitchFamily="34" charset="0"/>
        </a:defRPr>
      </a:lvl9pPr>
    </p:titleStyle>
    <p:bodyStyle>
      <a:lvl1pPr algn="l" defTabSz="457200" rtl="0" fontAlgn="base">
        <a:lnSpc>
          <a:spcPts val="2300"/>
        </a:lnSpc>
        <a:spcBef>
          <a:spcPct val="0"/>
        </a:spcBef>
        <a:spcAft>
          <a:spcPts val="50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Calibri"/>
        </a:defRPr>
      </a:lvl1pPr>
      <a:lvl2pPr marL="182563" indent="-182563" algn="l" defTabSz="457200" rtl="0" fontAlgn="base">
        <a:lnSpc>
          <a:spcPts val="2300"/>
        </a:lnSpc>
        <a:spcBef>
          <a:spcPct val="0"/>
        </a:spcBef>
        <a:spcAft>
          <a:spcPct val="0"/>
        </a:spcAft>
        <a:buClr>
          <a:srgbClr val="334350"/>
        </a:buClr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Calibri"/>
        </a:defRPr>
      </a:lvl2pPr>
      <a:lvl3pPr marL="357188" indent="-182563" algn="l" defTabSz="447675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tx2"/>
        </a:buClr>
        <a:buFont typeface="Lucida Grande"/>
        <a:buChar char="-"/>
        <a:defRPr sz="1500" kern="1200">
          <a:solidFill>
            <a:schemeClr val="tx1"/>
          </a:solidFill>
          <a:latin typeface="+mn-lt"/>
          <a:ea typeface="+mn-ea"/>
          <a:cs typeface="Calibri"/>
        </a:defRPr>
      </a:lvl3pPr>
      <a:lvl4pPr marL="539750" indent="-182563" algn="l" defTabSz="457200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tx2"/>
        </a:buClr>
        <a:buSzPct val="110000"/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Calibri"/>
        </a:defRPr>
      </a:lvl4pPr>
      <a:lvl5pPr marL="714375" indent="-174625" algn="l" defTabSz="457200" rtl="0" fontAlgn="base">
        <a:lnSpc>
          <a:spcPts val="2300"/>
        </a:lnSpc>
        <a:spcBef>
          <a:spcPct val="0"/>
        </a:spcBef>
        <a:spcAft>
          <a:spcPct val="0"/>
        </a:spcAft>
        <a:buClr>
          <a:schemeClr val="tx2"/>
        </a:buClr>
        <a:buSzPct val="110000"/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título 1"/>
          <p:cNvSpPr>
            <a:spLocks noGrp="1"/>
          </p:cNvSpPr>
          <p:nvPr>
            <p:ph type="title"/>
          </p:nvPr>
        </p:nvSpPr>
        <p:spPr bwMode="auto">
          <a:xfrm>
            <a:off x="576263" y="307975"/>
            <a:ext cx="82026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8" name="Marcador de texto 2"/>
          <p:cNvSpPr>
            <a:spLocks noGrp="1"/>
          </p:cNvSpPr>
          <p:nvPr>
            <p:ph type="body" idx="1"/>
          </p:nvPr>
        </p:nvSpPr>
        <p:spPr>
          <a:xfrm>
            <a:off x="576263" y="1187450"/>
            <a:ext cx="8202612" cy="49688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_tradnl" noProof="0" dirty="0" smtClean="0"/>
              <a:t>Haga clic para modificar el estilo de texto del patrón</a:t>
            </a:r>
          </a:p>
          <a:p>
            <a:pPr lvl="1"/>
            <a:r>
              <a:rPr lang="es-ES_tradnl" noProof="0" dirty="0" smtClean="0"/>
              <a:t>Segundo nivel</a:t>
            </a:r>
          </a:p>
          <a:p>
            <a:pPr lvl="2"/>
            <a:r>
              <a:rPr lang="es-ES_tradnl" noProof="0" dirty="0" smtClean="0"/>
              <a:t>Tercer nivel</a:t>
            </a:r>
          </a:p>
          <a:p>
            <a:pPr lvl="3"/>
            <a:r>
              <a:rPr lang="es-ES_tradnl" noProof="0" dirty="0" smtClean="0"/>
              <a:t>Cuarto nivel</a:t>
            </a:r>
          </a:p>
          <a:p>
            <a:pPr lvl="4"/>
            <a:r>
              <a:rPr lang="es-ES_tradnl" noProof="0" dirty="0" smtClean="0"/>
              <a:t>Quinto nivel</a:t>
            </a:r>
            <a:endParaRPr lang="es-E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 kern="1200">
          <a:solidFill>
            <a:srgbClr val="485B61"/>
          </a:solidFill>
          <a:latin typeface="Calibri"/>
          <a:ea typeface="+mj-ea"/>
          <a:cs typeface="+mj-cs"/>
        </a:defRPr>
      </a:lvl1pPr>
      <a:lvl2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2pPr>
      <a:lvl3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3pPr>
      <a:lvl4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4pPr>
      <a:lvl5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5pPr>
      <a:lvl6pPr marL="4572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6pPr>
      <a:lvl7pPr marL="9144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7pPr>
      <a:lvl8pPr marL="13716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8pPr>
      <a:lvl9pPr marL="18288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9pPr>
    </p:titleStyle>
    <p:bodyStyle>
      <a:lvl1pPr algn="l" defTabSz="457200" rtl="0" fontAlgn="base">
        <a:lnSpc>
          <a:spcPts val="1900"/>
        </a:lnSpc>
        <a:spcBef>
          <a:spcPct val="0"/>
        </a:spcBef>
        <a:spcAft>
          <a:spcPts val="500"/>
        </a:spcAft>
        <a:buFont typeface="Arial" charset="0"/>
        <a:defRPr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182563" indent="-182563" algn="l" defTabSz="457200" rtl="0" fontAlgn="base">
        <a:lnSpc>
          <a:spcPts val="1900"/>
        </a:lnSpc>
        <a:spcBef>
          <a:spcPct val="0"/>
        </a:spcBef>
        <a:spcAft>
          <a:spcPts val="50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460375" indent="-285750" algn="l" defTabSz="447675" rtl="0" fontAlgn="base">
        <a:lnSpc>
          <a:spcPts val="1500"/>
        </a:lnSpc>
        <a:spcBef>
          <a:spcPct val="0"/>
        </a:spcBef>
        <a:spcAft>
          <a:spcPts val="300"/>
        </a:spcAft>
        <a:buClr>
          <a:srgbClr val="5A6E74"/>
        </a:buClr>
        <a:buFont typeface="Lucida Grande"/>
        <a:buChar char="-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539750" indent="-182563" algn="l" defTabSz="457200" rtl="0" fontAlgn="base">
        <a:lnSpc>
          <a:spcPts val="1400"/>
        </a:lnSpc>
        <a:spcBef>
          <a:spcPct val="0"/>
        </a:spcBef>
        <a:spcAft>
          <a:spcPct val="0"/>
        </a:spcAft>
        <a:buClr>
          <a:srgbClr val="5A6E74"/>
        </a:buClr>
        <a:buFont typeface="Arial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714375" indent="-174625" algn="l" defTabSz="457200" rtl="0" fontAlgn="base">
        <a:lnSpc>
          <a:spcPts val="1400"/>
        </a:lnSpc>
        <a:spcBef>
          <a:spcPct val="0"/>
        </a:spcBef>
        <a:spcAft>
          <a:spcPct val="0"/>
        </a:spcAft>
        <a:buClr>
          <a:srgbClr val="5A6E74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576263" y="307975"/>
            <a:ext cx="82026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8" name="Marcador de texto 2"/>
          <p:cNvSpPr>
            <a:spLocks noGrp="1"/>
          </p:cNvSpPr>
          <p:nvPr>
            <p:ph type="body" idx="1"/>
          </p:nvPr>
        </p:nvSpPr>
        <p:spPr>
          <a:xfrm>
            <a:off x="576263" y="1187450"/>
            <a:ext cx="8202612" cy="49688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s-ES_tradnl" noProof="0" dirty="0" smtClean="0"/>
              <a:t>Haga clic para modificar el estilo de texto del patrón</a:t>
            </a:r>
          </a:p>
          <a:p>
            <a:pPr lvl="1"/>
            <a:r>
              <a:rPr lang="es-ES_tradnl" noProof="0" dirty="0" smtClean="0"/>
              <a:t>Segundo nivel</a:t>
            </a:r>
          </a:p>
          <a:p>
            <a:pPr lvl="2"/>
            <a:r>
              <a:rPr lang="es-ES_tradnl" noProof="0" dirty="0" smtClean="0"/>
              <a:t>Tercer nivel</a:t>
            </a:r>
          </a:p>
          <a:p>
            <a:pPr lvl="3"/>
            <a:r>
              <a:rPr lang="es-ES_tradnl" noProof="0" dirty="0" smtClean="0"/>
              <a:t>Cuarto nivel</a:t>
            </a:r>
          </a:p>
          <a:p>
            <a:pPr lvl="4"/>
            <a:r>
              <a:rPr lang="es-ES_tradnl" noProof="0" dirty="0" smtClean="0"/>
              <a:t>Quinto nivel</a:t>
            </a:r>
            <a:endParaRPr lang="es-ES" noProof="0" dirty="0"/>
          </a:p>
        </p:txBody>
      </p:sp>
      <p:pic>
        <p:nvPicPr>
          <p:cNvPr id="13316" name="Imagen 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6491288"/>
            <a:ext cx="9144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76263" y="6604000"/>
            <a:ext cx="5400675" cy="1397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185150" y="6604000"/>
            <a:ext cx="430213" cy="139700"/>
          </a:xfrm>
          <a:prstGeom prst="rect">
            <a:avLst/>
          </a:prstGeom>
        </p:spPr>
        <p:txBody>
          <a:bodyPr vert="horz" wrap="square" lIns="91440" tIns="0" rIns="0" bIns="0" rtlCol="0" anchor="ctr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711691-28FB-46AB-A690-4FE59FD00535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13319" name="Imagen 10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6880225" y="360363"/>
            <a:ext cx="17272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 kern="1200">
          <a:solidFill>
            <a:srgbClr val="485B61"/>
          </a:solidFill>
          <a:latin typeface="Calibri"/>
          <a:ea typeface="+mj-ea"/>
          <a:cs typeface="+mj-cs"/>
        </a:defRPr>
      </a:lvl1pPr>
      <a:lvl2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2pPr>
      <a:lvl3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3pPr>
      <a:lvl4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4pPr>
      <a:lvl5pPr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5pPr>
      <a:lvl6pPr marL="4572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6pPr>
      <a:lvl7pPr marL="9144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7pPr>
      <a:lvl8pPr marL="13716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8pPr>
      <a:lvl9pPr marL="1828800" algn="l" defTabSz="457200" rtl="0" fontAlgn="base">
        <a:lnSpc>
          <a:spcPts val="2400"/>
        </a:lnSpc>
        <a:spcBef>
          <a:spcPct val="0"/>
        </a:spcBef>
        <a:spcAft>
          <a:spcPct val="0"/>
        </a:spcAft>
        <a:defRPr sz="2100" b="1">
          <a:solidFill>
            <a:srgbClr val="485B61"/>
          </a:solidFill>
          <a:latin typeface="Calibri" pitchFamily="34" charset="0"/>
        </a:defRPr>
      </a:lvl9pPr>
    </p:titleStyle>
    <p:bodyStyle>
      <a:lvl1pPr algn="l" defTabSz="457200" rtl="0" fontAlgn="base">
        <a:lnSpc>
          <a:spcPts val="1900"/>
        </a:lnSpc>
        <a:spcBef>
          <a:spcPct val="0"/>
        </a:spcBef>
        <a:spcAft>
          <a:spcPts val="500"/>
        </a:spcAft>
        <a:buFont typeface="Arial" charset="0"/>
        <a:defRPr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182563" indent="-182563" algn="l" defTabSz="457200" rtl="0" fontAlgn="base">
        <a:lnSpc>
          <a:spcPts val="1900"/>
        </a:lnSpc>
        <a:spcBef>
          <a:spcPct val="0"/>
        </a:spcBef>
        <a:spcAft>
          <a:spcPts val="50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460375" indent="-285750" algn="l" defTabSz="447675" rtl="0" fontAlgn="base">
        <a:lnSpc>
          <a:spcPts val="1500"/>
        </a:lnSpc>
        <a:spcBef>
          <a:spcPct val="0"/>
        </a:spcBef>
        <a:spcAft>
          <a:spcPts val="300"/>
        </a:spcAft>
        <a:buClr>
          <a:srgbClr val="5A6E74"/>
        </a:buClr>
        <a:buFont typeface="Lucida Grande"/>
        <a:buChar char="-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539750" indent="-182563" algn="l" defTabSz="457200" rtl="0" fontAlgn="base">
        <a:lnSpc>
          <a:spcPts val="1400"/>
        </a:lnSpc>
        <a:spcBef>
          <a:spcPct val="0"/>
        </a:spcBef>
        <a:spcAft>
          <a:spcPct val="0"/>
        </a:spcAft>
        <a:buClr>
          <a:srgbClr val="5A6E74"/>
        </a:buClr>
        <a:buFont typeface="Arial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714375" indent="-174625" algn="l" defTabSz="457200" rtl="0" fontAlgn="base">
        <a:lnSpc>
          <a:spcPts val="1400"/>
        </a:lnSpc>
        <a:spcBef>
          <a:spcPct val="0"/>
        </a:spcBef>
        <a:spcAft>
          <a:spcPct val="0"/>
        </a:spcAft>
        <a:buClr>
          <a:srgbClr val="5A6E74"/>
        </a:buClr>
        <a:buFont typeface="Wingdings" pitchFamily="2" charset="2"/>
        <a:buChar char="§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jpeg"/><Relationship Id="rId3" Type="http://schemas.openxmlformats.org/officeDocument/2006/relationships/image" Target="../media/image18.png"/><Relationship Id="rId7" Type="http://schemas.openxmlformats.org/officeDocument/2006/relationships/hyperlink" Target="https://www.google.es/url?q=https://play.google.com/store/apps/details?id=com.appchef.whatsapplastseenblocker&amp;sa=U&amp;ei=AQBpU7LME6aa1AXRlICYBA&amp;ved=0CDYQ9QEwBA&amp;usg=AFQjCNFo7iW-HMNg6n_aB4kXC1L7u3pTnQ" TargetMode="External"/><Relationship Id="rId12" Type="http://schemas.openxmlformats.org/officeDocument/2006/relationships/hyperlink" Target="https://www.google.es/url?q=http://www.softicons.com/application-icons/black-icons-by-mike-demetriou/app-videos-icon&amp;sa=U&amp;ei=aQJpU_WMNc-X0AX9k4GQCA&amp;ved=0CC4Q9QEwAA&amp;usg=AFQjCNGCWtUqieccsYdQ7ax1aq-RwuKL1w" TargetMode="External"/><Relationship Id="rId17" Type="http://schemas.openxmlformats.org/officeDocument/2006/relationships/image" Target="../media/image28.png"/><Relationship Id="rId2" Type="http://schemas.openxmlformats.org/officeDocument/2006/relationships/image" Target="../media/image17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5" Type="http://schemas.openxmlformats.org/officeDocument/2006/relationships/hyperlink" Target="https://www.google.es/url?q=http://www.softicons.com/application-icons/black-icons-by-mike-demetriou/app-music-icon&amp;sa=U&amp;ei=AwNpU7LuCuWw0AXY-IGwDA&amp;ved=0CC4Q9QEwAA&amp;usg=AFQjCNH11ah6jznIheKlBOKbN0PrF1yQyQ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www.google.es/url?q=http://www.elimobilenterprises.co.zw/home.html&amp;sa=U&amp;ei=lv9oU_a_I4iO0AW71YHwDw&amp;ved=0CEQQ9QEwCw&amp;usg=AFQjCNFVfKPj1eiX10chNG5HgVgxTerPqQ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2.png"/><Relationship Id="rId9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openknowledge.worldbank.org/bitstream/handle/10986/17388/68135.pdf?sequence=8&amp;isAllowed=y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knowledge.worldbank.org/bitstream/handle/10986/17388/68135.pdf?sequence=8&amp;isAllowed=y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unpopulation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18" Type="http://schemas.openxmlformats.org/officeDocument/2006/relationships/image" Target="../media/image102.emf"/><Relationship Id="rId26" Type="http://schemas.openxmlformats.org/officeDocument/2006/relationships/image" Target="../media/image109.jpe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104.emf"/><Relationship Id="rId34" Type="http://schemas.openxmlformats.org/officeDocument/2006/relationships/oleObject" Target="../embeddings/oleObject24.bin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8.png"/><Relationship Id="rId3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0.png"/><Relationship Id="rId20" Type="http://schemas.openxmlformats.org/officeDocument/2006/relationships/image" Target="../media/image103.png"/><Relationship Id="rId29" Type="http://schemas.openxmlformats.org/officeDocument/2006/relationships/oleObject" Target="../embeddings/oleObject19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24" Type="http://schemas.openxmlformats.org/officeDocument/2006/relationships/image" Target="../media/image107.png"/><Relationship Id="rId32" Type="http://schemas.openxmlformats.org/officeDocument/2006/relationships/oleObject" Target="../embeddings/oleObject22.bin"/><Relationship Id="rId5" Type="http://schemas.openxmlformats.org/officeDocument/2006/relationships/image" Target="../media/image89.png"/><Relationship Id="rId15" Type="http://schemas.openxmlformats.org/officeDocument/2006/relationships/image" Target="../media/image99.jpeg"/><Relationship Id="rId23" Type="http://schemas.openxmlformats.org/officeDocument/2006/relationships/image" Target="../media/image106.png"/><Relationship Id="rId28" Type="http://schemas.openxmlformats.org/officeDocument/2006/relationships/image" Target="../media/image111.jpeg"/><Relationship Id="rId10" Type="http://schemas.openxmlformats.org/officeDocument/2006/relationships/image" Target="../media/image94.png"/><Relationship Id="rId19" Type="http://schemas.openxmlformats.org/officeDocument/2006/relationships/image" Target="../media/image79.png"/><Relationship Id="rId31" Type="http://schemas.openxmlformats.org/officeDocument/2006/relationships/oleObject" Target="../embeddings/oleObject21.bin"/><Relationship Id="rId4" Type="http://schemas.openxmlformats.org/officeDocument/2006/relationships/image" Target="../media/image88.pn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Relationship Id="rId22" Type="http://schemas.openxmlformats.org/officeDocument/2006/relationships/image" Target="../media/image105.png"/><Relationship Id="rId27" Type="http://schemas.openxmlformats.org/officeDocument/2006/relationships/image" Target="../media/image110.emf"/><Relationship Id="rId30" Type="http://schemas.openxmlformats.org/officeDocument/2006/relationships/oleObject" Target="../embeddings/oleObject20.bin"/><Relationship Id="rId35" Type="http://schemas.openxmlformats.org/officeDocument/2006/relationships/oleObject" Target="../embeddings/oleObject25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29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hyperlink" Target="http://www.agoraenergy.fr/collect/login_eng.php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82563" y="3230563"/>
            <a:ext cx="1728787" cy="233362"/>
          </a:xfrm>
        </p:spPr>
        <p:txBody>
          <a:bodyPr>
            <a:no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s-ES" sz="1800" i="0"/>
              <a:t>Noviembre 2016</a:t>
            </a:r>
          </a:p>
        </p:txBody>
      </p:sp>
      <p:sp>
        <p:nvSpPr>
          <p:cNvPr id="21506" name="1 Título"/>
          <p:cNvSpPr txBox="1">
            <a:spLocks/>
          </p:cNvSpPr>
          <p:nvPr/>
        </p:nvSpPr>
        <p:spPr bwMode="auto">
          <a:xfrm>
            <a:off x="1331913" y="1196975"/>
            <a:ext cx="72723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612900" indent="-1612900"/>
            <a:endParaRPr lang="es-ES" sz="2000" b="1">
              <a:solidFill>
                <a:srgbClr val="334350"/>
              </a:solidFill>
              <a:latin typeface="Calibri" pitchFamily="34" charset="0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524125" y="1862138"/>
            <a:ext cx="3629025" cy="54927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sz="2500" smtClean="0">
                <a:solidFill>
                  <a:schemeClr val="accent3"/>
                </a:solidFill>
              </a:rPr>
              <a:t>Internet of </a:t>
            </a:r>
            <a:r>
              <a:rPr sz="2500" err="1" smtClean="0">
                <a:solidFill>
                  <a:schemeClr val="accent3"/>
                </a:solidFill>
              </a:rPr>
              <a:t>Things</a:t>
            </a:r>
            <a:r>
              <a:rPr sz="2500" smtClean="0">
                <a:solidFill>
                  <a:schemeClr val="accent3"/>
                </a:solidFill>
              </a:rPr>
              <a:t> y </a:t>
            </a:r>
            <a:r>
              <a:rPr sz="2500" err="1" smtClean="0">
                <a:solidFill>
                  <a:schemeClr val="accent3"/>
                </a:solidFill>
              </a:rPr>
              <a:t>CityOS</a:t>
            </a:r>
            <a:r>
              <a:rPr sz="2500" smtClean="0">
                <a:solidFill>
                  <a:schemeClr val="accent3"/>
                </a:solidFill>
              </a:rPr>
              <a:t/>
            </a:r>
            <a:br>
              <a:rPr sz="2500" smtClean="0">
                <a:solidFill>
                  <a:schemeClr val="accent3"/>
                </a:solidFill>
              </a:rPr>
            </a:br>
            <a:r>
              <a:rPr sz="2500" smtClean="0">
                <a:solidFill>
                  <a:schemeClr val="accent3"/>
                </a:solidFill>
              </a:rPr>
              <a:t> </a:t>
            </a:r>
            <a:endParaRPr sz="180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4968875" y="6529388"/>
            <a:ext cx="2587625" cy="328612"/>
          </a:xfrm>
        </p:spPr>
        <p:txBody>
          <a:bodyPr anchor="ctr" anchorCtr="0"/>
          <a:lstStyle/>
          <a:p>
            <a:pPr fontAlgn="auto">
              <a:spcBef>
                <a:spcPts val="0"/>
              </a:spcBef>
              <a:buFont typeface="Arial"/>
              <a:buNone/>
              <a:defRPr/>
            </a:pPr>
            <a:r>
              <a:rPr lang="es-ES">
                <a:solidFill>
                  <a:srgbClr val="052E5C"/>
                </a:solidFill>
              </a:rPr>
              <a:t>Estrategia de Productos</a:t>
            </a:r>
            <a:endParaRPr lang="es-ES">
              <a:solidFill>
                <a:srgbClr val="052E5C"/>
              </a:solidFill>
            </a:endParaRPr>
          </a:p>
        </p:txBody>
      </p:sp>
      <p:sp>
        <p:nvSpPr>
          <p:cNvPr id="7" name="Text Box 5"/>
          <p:cNvSpPr txBox="1">
            <a:spLocks/>
          </p:cNvSpPr>
          <p:nvPr/>
        </p:nvSpPr>
        <p:spPr>
          <a:xfrm>
            <a:off x="6427788" y="2484438"/>
            <a:ext cx="2606675" cy="8350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2800" b="1" i="0" u="none" strike="noStrike" kern="1200" cap="none" spc="0" normalizeH="0" baseline="0" dirty="0">
                <a:ln>
                  <a:noFill/>
                </a:ln>
                <a:solidFill>
                  <a:srgbClr val="334350"/>
                </a:solidFill>
                <a:effectLst/>
                <a:uLnTx/>
                <a:uFillTx/>
                <a:latin typeface="+mj-lt"/>
                <a:ea typeface="+mj-ea"/>
                <a:cs typeface="Calibri"/>
              </a:defRPr>
            </a:lvl1pPr>
          </a:lstStyle>
          <a:p>
            <a:pPr algn="ctr">
              <a:defRPr/>
            </a:pPr>
            <a:r>
              <a:rPr sz="2000" smtClean="0">
                <a:solidFill>
                  <a:schemeClr val="accent3"/>
                </a:solidFill>
              </a:rPr>
              <a:t>Conectando y prediciendo el futuro</a:t>
            </a:r>
            <a:endParaRPr sz="2000"/>
          </a:p>
        </p:txBody>
      </p:sp>
      <p:sp>
        <p:nvSpPr>
          <p:cNvPr id="21511" name="Rectángulo 1"/>
          <p:cNvSpPr>
            <a:spLocks noChangeArrowheads="1"/>
          </p:cNvSpPr>
          <p:nvPr/>
        </p:nvSpPr>
        <p:spPr bwMode="auto">
          <a:xfrm>
            <a:off x="1984375" y="25019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latin typeface="Calibri" pitchFamily="34" charset="0"/>
              </a:rPr>
              <a:t>XIV Jornada sobre la Sociedad de la Información en la Administración Local Almeriense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_tradnl" sz="2400" smtClean="0"/>
              <a:t>Red especifica para IoT: LPWA</a:t>
            </a:r>
          </a:p>
        </p:txBody>
      </p:sp>
      <p:sp>
        <p:nvSpPr>
          <p:cNvPr id="32770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670006-8147-4008-9BB2-2CB2A56D9088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ES">
              <a:cs typeface="Arial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5" y="1882775"/>
            <a:ext cx="17335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488" y="1882775"/>
            <a:ext cx="17430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34 Rectángulo redondeado"/>
          <p:cNvSpPr/>
          <p:nvPr/>
        </p:nvSpPr>
        <p:spPr>
          <a:xfrm>
            <a:off x="4506913" y="1071563"/>
            <a:ext cx="3813175" cy="6683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REDES LPWA (</a:t>
            </a:r>
            <a:r>
              <a:rPr lang="es-ES_tradnl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Low</a:t>
            </a:r>
            <a:r>
              <a:rPr lang="es-ES_tradnl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s-ES_tradnl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Power</a:t>
            </a:r>
            <a:r>
              <a:rPr lang="es-ES_tradnl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 Wide </a:t>
            </a:r>
            <a:r>
              <a:rPr lang="es-ES_tradnl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Area</a:t>
            </a:r>
            <a:r>
              <a:rPr lang="es-ES_tradnl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Objetivo </a:t>
            </a:r>
            <a:r>
              <a:rPr lang="es-ES" sz="2000" b="1" dirty="0" err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IoT</a:t>
            </a:r>
            <a:endParaRPr lang="es-ES" sz="2000" b="1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35 Rectángulo redondeado"/>
          <p:cNvSpPr/>
          <p:nvPr/>
        </p:nvSpPr>
        <p:spPr>
          <a:xfrm>
            <a:off x="539750" y="1071563"/>
            <a:ext cx="3527425" cy="6683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REDES INTERNET MÓVIL</a:t>
            </a:r>
            <a:endParaRPr lang="es-ES" b="1" dirty="0">
              <a:solidFill>
                <a:schemeClr val="bg1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36 Rectángulo"/>
          <p:cNvSpPr/>
          <p:nvPr/>
        </p:nvSpPr>
        <p:spPr>
          <a:xfrm>
            <a:off x="539750" y="2630488"/>
            <a:ext cx="180022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215A5D"/>
                </a:solidFill>
                <a:latin typeface="+mj-lt"/>
                <a:ea typeface="Verdana" pitchFamily="34" charset="0"/>
                <a:cs typeface="Verdana" pitchFamily="34" charset="0"/>
              </a:rPr>
              <a:t>Incrementar Ancho de Banda</a:t>
            </a:r>
            <a:endParaRPr lang="es-ES" sz="1400" b="1" dirty="0">
              <a:solidFill>
                <a:srgbClr val="215A5D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37 Rectángulo"/>
          <p:cNvSpPr/>
          <p:nvPr/>
        </p:nvSpPr>
        <p:spPr>
          <a:xfrm>
            <a:off x="6527800" y="2506663"/>
            <a:ext cx="20891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3F6A06"/>
                </a:solidFill>
                <a:latin typeface="+mj-lt"/>
                <a:ea typeface="Verdana" pitchFamily="34" charset="0"/>
                <a:cs typeface="Verdana" pitchFamily="34" charset="0"/>
              </a:rPr>
              <a:t>Reducir Consumo energético</a:t>
            </a:r>
            <a:endParaRPr lang="es-ES" b="1" dirty="0">
              <a:solidFill>
                <a:srgbClr val="3F6A06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2777" name="Picture 6" descr="https://encrypted-tbn3.gstatic.com/images?q=tbn:ANd9GcRCD43qBK_SMIIxnawkAboeNUDR50TX_fC3dgBbHOTiC5BjGPfMuNFj3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5363" y="3467100"/>
            <a:ext cx="3873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1125" y="3201988"/>
            <a:ext cx="4079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9" descr="https://encrypted-tbn3.gstatic.com/images?q=tbn:ANd9GcTzdXVKxYhKHA-BPWr-0NaR0lcPEMcWfZ8FKfdgt0m_3kYa9MgHc_Hb7w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49488" y="3236913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01975" y="3224213"/>
            <a:ext cx="38100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81" name="42 Grupo"/>
          <p:cNvGrpSpPr>
            <a:grpSpLocks/>
          </p:cNvGrpSpPr>
          <p:nvPr/>
        </p:nvGrpSpPr>
        <p:grpSpPr bwMode="auto">
          <a:xfrm>
            <a:off x="3563938" y="3255963"/>
            <a:ext cx="327025" cy="344487"/>
            <a:chOff x="2483768" y="4365104"/>
            <a:chExt cx="576064" cy="576064"/>
          </a:xfrm>
        </p:grpSpPr>
        <p:sp>
          <p:nvSpPr>
            <p:cNvPr id="18" name="43 Rectángulo redondeado"/>
            <p:cNvSpPr/>
            <p:nvPr/>
          </p:nvSpPr>
          <p:spPr>
            <a:xfrm>
              <a:off x="2483768" y="4365104"/>
              <a:ext cx="576064" cy="576064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latin typeface="+mj-lt"/>
              </a:endParaRPr>
            </a:p>
          </p:txBody>
        </p:sp>
        <p:pic>
          <p:nvPicPr>
            <p:cNvPr id="32819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43901" y="4472804"/>
              <a:ext cx="455798" cy="369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82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36788" y="3656013"/>
            <a:ext cx="3905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8" descr="https://encrypted-tbn3.gstatic.com/images?q=tbn:ANd9GcSByXMzbkoPhDbhsNvAM5s_c-UPPI4jAonVqt2YhhkXzMk3unWYuBZkw6A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68588" y="3656013"/>
            <a:ext cx="3873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05150" y="3662363"/>
            <a:ext cx="3873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23" descr="https://encrypted-tbn2.gstatic.com/images?q=tbn:ANd9GcQtiDEl_B94IpNE83KbB6QA_MxfsGn6i15r-4Ajt2AcLH2vWjUT7dTTvcfQdg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536950" y="3656013"/>
            <a:ext cx="3873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49 Rectángulo"/>
          <p:cNvSpPr/>
          <p:nvPr/>
        </p:nvSpPr>
        <p:spPr>
          <a:xfrm>
            <a:off x="555625" y="3395663"/>
            <a:ext cx="149542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215A5D"/>
                </a:solidFill>
                <a:latin typeface="+mj-lt"/>
                <a:ea typeface="Verdana" pitchFamily="34" charset="0"/>
                <a:cs typeface="Verdana" pitchFamily="34" charset="0"/>
              </a:rPr>
              <a:t>Tráfico datos sin límite </a:t>
            </a:r>
            <a:endParaRPr lang="es-ES" sz="1400" b="1" dirty="0">
              <a:solidFill>
                <a:srgbClr val="215A5D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50 Rectángulo"/>
          <p:cNvSpPr/>
          <p:nvPr/>
        </p:nvSpPr>
        <p:spPr>
          <a:xfrm>
            <a:off x="6523038" y="3336925"/>
            <a:ext cx="201295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3F6A06"/>
                </a:solidFill>
                <a:latin typeface="+mj-lt"/>
                <a:ea typeface="Verdana" pitchFamily="34" charset="0"/>
                <a:cs typeface="Verdana" pitchFamily="34" charset="0"/>
              </a:rPr>
              <a:t>Mensajes cortos limitados</a:t>
            </a:r>
            <a:endParaRPr lang="es-ES" b="1" dirty="0">
              <a:solidFill>
                <a:srgbClr val="3F6A06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6" name="51 Conector recto de flecha"/>
          <p:cNvCxnSpPr/>
          <p:nvPr/>
        </p:nvCxnSpPr>
        <p:spPr>
          <a:xfrm>
            <a:off x="2743200" y="4800600"/>
            <a:ext cx="503238" cy="0"/>
          </a:xfrm>
          <a:prstGeom prst="straightConnector1">
            <a:avLst/>
          </a:prstGeom>
          <a:ln w="31750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52 Hexágono"/>
          <p:cNvSpPr/>
          <p:nvPr/>
        </p:nvSpPr>
        <p:spPr>
          <a:xfrm rot="2128832">
            <a:off x="2152650" y="4200525"/>
            <a:ext cx="433388" cy="431800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28" name="53 Hexágono"/>
          <p:cNvSpPr/>
          <p:nvPr/>
        </p:nvSpPr>
        <p:spPr>
          <a:xfrm rot="2128832">
            <a:off x="2547938" y="4213225"/>
            <a:ext cx="431800" cy="433388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29" name="54 Hexágono"/>
          <p:cNvSpPr/>
          <p:nvPr/>
        </p:nvSpPr>
        <p:spPr>
          <a:xfrm rot="2128832">
            <a:off x="2287588" y="4559300"/>
            <a:ext cx="431800" cy="431800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0" name="55 Hexágono"/>
          <p:cNvSpPr/>
          <p:nvPr/>
        </p:nvSpPr>
        <p:spPr>
          <a:xfrm rot="2128832">
            <a:off x="4783138" y="4000500"/>
            <a:ext cx="1152525" cy="968375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1" name="56 Hexágono"/>
          <p:cNvSpPr/>
          <p:nvPr/>
        </p:nvSpPr>
        <p:spPr>
          <a:xfrm rot="2128832">
            <a:off x="3289300" y="4338638"/>
            <a:ext cx="276225" cy="238125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2" name="57 Hexágono"/>
          <p:cNvSpPr/>
          <p:nvPr/>
        </p:nvSpPr>
        <p:spPr>
          <a:xfrm rot="2128832">
            <a:off x="3538538" y="4367213"/>
            <a:ext cx="276225" cy="239712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3" name="58 Hexágono"/>
          <p:cNvSpPr/>
          <p:nvPr/>
        </p:nvSpPr>
        <p:spPr>
          <a:xfrm rot="2128832">
            <a:off x="3398838" y="4560888"/>
            <a:ext cx="276225" cy="238125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4" name="59 Hexágono"/>
          <p:cNvSpPr/>
          <p:nvPr/>
        </p:nvSpPr>
        <p:spPr>
          <a:xfrm rot="2128832">
            <a:off x="3649663" y="4589463"/>
            <a:ext cx="276225" cy="239712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5" name="60 Hexágono"/>
          <p:cNvSpPr/>
          <p:nvPr/>
        </p:nvSpPr>
        <p:spPr>
          <a:xfrm rot="2128832">
            <a:off x="3154363" y="4532313"/>
            <a:ext cx="276225" cy="238125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6" name="61 Hexágono"/>
          <p:cNvSpPr/>
          <p:nvPr/>
        </p:nvSpPr>
        <p:spPr>
          <a:xfrm rot="2128832">
            <a:off x="3259138" y="4751388"/>
            <a:ext cx="276225" cy="239712"/>
          </a:xfrm>
          <a:prstGeom prst="hexagon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+mj-lt"/>
            </a:endParaRPr>
          </a:p>
        </p:txBody>
      </p:sp>
      <p:sp>
        <p:nvSpPr>
          <p:cNvPr id="37" name="62 Rectángulo"/>
          <p:cNvSpPr/>
          <p:nvPr/>
        </p:nvSpPr>
        <p:spPr>
          <a:xfrm>
            <a:off x="555625" y="4240213"/>
            <a:ext cx="1495425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215A5D"/>
                </a:solidFill>
                <a:latin typeface="+mj-lt"/>
                <a:ea typeface="Verdana" pitchFamily="34" charset="0"/>
                <a:cs typeface="Verdana" pitchFamily="34" charset="0"/>
              </a:rPr>
              <a:t>Celdas de cobertura más pequeñas</a:t>
            </a:r>
            <a:endParaRPr lang="es-ES" sz="1400" b="1" dirty="0">
              <a:solidFill>
                <a:srgbClr val="215A5D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" name="63 Rectángulo"/>
          <p:cNvSpPr/>
          <p:nvPr/>
        </p:nvSpPr>
        <p:spPr>
          <a:xfrm>
            <a:off x="6519863" y="4259263"/>
            <a:ext cx="16557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3F6A06"/>
                </a:solidFill>
                <a:latin typeface="+mj-lt"/>
                <a:ea typeface="Verdana" pitchFamily="34" charset="0"/>
                <a:cs typeface="Verdana" pitchFamily="34" charset="0"/>
              </a:rPr>
              <a:t>Red de muy largo Alcance</a:t>
            </a:r>
            <a:endParaRPr lang="es-ES" b="1" dirty="0">
              <a:solidFill>
                <a:srgbClr val="3F6A06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9" name="64 Elipse"/>
          <p:cNvSpPr/>
          <p:nvPr/>
        </p:nvSpPr>
        <p:spPr>
          <a:xfrm>
            <a:off x="3160713" y="5411788"/>
            <a:ext cx="619125" cy="628650"/>
          </a:xfrm>
          <a:prstGeom prst="ellipse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dirty="0">
                <a:solidFill>
                  <a:schemeClr val="bg1"/>
                </a:solidFill>
                <a:latin typeface="+mj-lt"/>
                <a:cs typeface="Estrangelo Edessa" pitchFamily="66" charset="0"/>
              </a:rPr>
              <a:t>$</a:t>
            </a:r>
            <a:endParaRPr lang="es-ES" sz="4400" b="1" dirty="0">
              <a:solidFill>
                <a:schemeClr val="bg1"/>
              </a:solidFill>
              <a:latin typeface="+mj-lt"/>
              <a:cs typeface="Estrangelo Edessa" pitchFamily="66" charset="0"/>
            </a:endParaRPr>
          </a:p>
        </p:txBody>
      </p:sp>
      <p:sp>
        <p:nvSpPr>
          <p:cNvPr id="40" name="65 Elipse"/>
          <p:cNvSpPr/>
          <p:nvPr/>
        </p:nvSpPr>
        <p:spPr>
          <a:xfrm>
            <a:off x="4949825" y="5391150"/>
            <a:ext cx="504825" cy="485775"/>
          </a:xfrm>
          <a:prstGeom prst="ellipse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dirty="0">
                <a:solidFill>
                  <a:schemeClr val="bg1"/>
                </a:solidFill>
                <a:latin typeface="+mj-lt"/>
                <a:cs typeface="Estrangelo Edessa" pitchFamily="66" charset="0"/>
              </a:rPr>
              <a:t>$</a:t>
            </a:r>
            <a:endParaRPr lang="es-ES" sz="3200" b="1" dirty="0">
              <a:solidFill>
                <a:schemeClr val="bg1"/>
              </a:solidFill>
              <a:latin typeface="+mj-lt"/>
              <a:cs typeface="Estrangelo Edessa" pitchFamily="66" charset="0"/>
            </a:endParaRPr>
          </a:p>
        </p:txBody>
      </p:sp>
      <p:sp>
        <p:nvSpPr>
          <p:cNvPr id="41" name="66 Rectángulo"/>
          <p:cNvSpPr/>
          <p:nvPr/>
        </p:nvSpPr>
        <p:spPr>
          <a:xfrm>
            <a:off x="549275" y="5248275"/>
            <a:ext cx="1633538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215A5D"/>
                </a:solidFill>
                <a:latin typeface="+mj-lt"/>
                <a:ea typeface="Verdana" pitchFamily="34" charset="0"/>
                <a:cs typeface="Verdana" pitchFamily="34" charset="0"/>
              </a:rPr>
              <a:t>Red y Comunicaciones muy costosas</a:t>
            </a:r>
            <a:endParaRPr lang="es-ES" sz="1400" b="1" dirty="0">
              <a:solidFill>
                <a:srgbClr val="215A5D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67 Elipse"/>
          <p:cNvSpPr/>
          <p:nvPr/>
        </p:nvSpPr>
        <p:spPr>
          <a:xfrm>
            <a:off x="2195513" y="5195888"/>
            <a:ext cx="863600" cy="863600"/>
          </a:xfrm>
          <a:prstGeom prst="ellipse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400" b="1" dirty="0">
                <a:solidFill>
                  <a:schemeClr val="bg1"/>
                </a:solidFill>
                <a:latin typeface="+mj-lt"/>
                <a:cs typeface="Estrangelo Edessa" pitchFamily="66" charset="0"/>
              </a:rPr>
              <a:t>$</a:t>
            </a:r>
            <a:endParaRPr lang="es-ES" sz="5400" b="1" dirty="0">
              <a:solidFill>
                <a:schemeClr val="bg1"/>
              </a:solidFill>
              <a:latin typeface="+mj-lt"/>
              <a:cs typeface="Estrangelo Edessa" pitchFamily="66" charset="0"/>
            </a:endParaRPr>
          </a:p>
        </p:txBody>
      </p:sp>
      <p:sp>
        <p:nvSpPr>
          <p:cNvPr id="43" name="68 Elipse"/>
          <p:cNvSpPr/>
          <p:nvPr/>
        </p:nvSpPr>
        <p:spPr>
          <a:xfrm>
            <a:off x="5629275" y="5557838"/>
            <a:ext cx="328613" cy="319087"/>
          </a:xfrm>
          <a:prstGeom prst="ellipse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chemeClr val="bg1"/>
                </a:solidFill>
                <a:latin typeface="+mj-lt"/>
                <a:cs typeface="Estrangelo Edessa" pitchFamily="66" charset="0"/>
              </a:rPr>
              <a:t>$</a:t>
            </a:r>
            <a:endParaRPr lang="es-ES" sz="1600" b="1" dirty="0">
              <a:solidFill>
                <a:schemeClr val="bg1"/>
              </a:solidFill>
              <a:latin typeface="+mj-lt"/>
              <a:cs typeface="Estrangelo Edessa" pitchFamily="66" charset="0"/>
            </a:endParaRPr>
          </a:p>
        </p:txBody>
      </p:sp>
      <p:sp>
        <p:nvSpPr>
          <p:cNvPr id="44" name="69 Rectángulo"/>
          <p:cNvSpPr/>
          <p:nvPr/>
        </p:nvSpPr>
        <p:spPr>
          <a:xfrm>
            <a:off x="6529388" y="5265738"/>
            <a:ext cx="17907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3F6A06"/>
                </a:solidFill>
                <a:latin typeface="+mj-lt"/>
                <a:ea typeface="Verdana" pitchFamily="34" charset="0"/>
                <a:cs typeface="Verdana" pitchFamily="34" charset="0"/>
              </a:rPr>
              <a:t>Modelo de costes sostenible</a:t>
            </a:r>
            <a:endParaRPr lang="es-ES" b="1" dirty="0">
              <a:solidFill>
                <a:srgbClr val="3F6A06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5" name="71 Conector recto de flecha"/>
          <p:cNvCxnSpPr/>
          <p:nvPr/>
        </p:nvCxnSpPr>
        <p:spPr>
          <a:xfrm flipV="1">
            <a:off x="2449513" y="1951038"/>
            <a:ext cx="1422400" cy="6731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76 Conector recto de flecha"/>
          <p:cNvCxnSpPr/>
          <p:nvPr/>
        </p:nvCxnSpPr>
        <p:spPr>
          <a:xfrm>
            <a:off x="2733675" y="4805363"/>
            <a:ext cx="508000" cy="15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809" name="Picture 41" descr="C:\Users\gbouedec\AppData\Local\Microsoft\Windows\Temporary Internet Files\Content.IE5\COKIVYKV\MC900441310[1]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194425" y="2632075"/>
            <a:ext cx="4349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10" name="Picture 42" descr="C:\Users\gbouedec\AppData\Local\Microsoft\Windows\Temporary Internet Files\Content.IE5\COKIVYKV\MC900441310[1]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194425" y="3465513"/>
            <a:ext cx="4349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11" name="Picture 43" descr="C:\Users\gbouedec\AppData\Local\Microsoft\Windows\Temporary Internet Files\Content.IE5\COKIVYKV\MC900441310[1]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194425" y="4368800"/>
            <a:ext cx="434975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12" name="Picture 44" descr="C:\Users\gbouedec\AppData\Local\Microsoft\Windows\Temporary Internet Files\Content.IE5\COKIVYKV\MC900441310[1]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194425" y="5410200"/>
            <a:ext cx="4349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45"/>
          <p:cNvSpPr/>
          <p:nvPr/>
        </p:nvSpPr>
        <p:spPr>
          <a:xfrm>
            <a:off x="6527800" y="1941513"/>
            <a:ext cx="19097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rgbClr val="3F6A06"/>
                </a:solidFill>
                <a:latin typeface="+mj-lt"/>
                <a:ea typeface="Verdana" pitchFamily="34" charset="0"/>
                <a:cs typeface="Verdana" pitchFamily="34" charset="0"/>
              </a:rPr>
              <a:t>Estrategia IoT</a:t>
            </a:r>
            <a:endParaRPr lang="es-ES" sz="2000" b="1" dirty="0">
              <a:solidFill>
                <a:srgbClr val="3F6A06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Combinar 2"/>
          <p:cNvSpPr/>
          <p:nvPr/>
        </p:nvSpPr>
        <p:spPr>
          <a:xfrm>
            <a:off x="862013" y="2308225"/>
            <a:ext cx="693737" cy="152400"/>
          </a:xfrm>
          <a:prstGeom prst="flowChartMerge">
            <a:avLst/>
          </a:prstGeom>
          <a:solidFill>
            <a:srgbClr val="215A5D"/>
          </a:solidFill>
          <a:ln>
            <a:solidFill>
              <a:srgbClr val="3F6A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2" name="Rectangle 47"/>
          <p:cNvSpPr/>
          <p:nvPr/>
        </p:nvSpPr>
        <p:spPr>
          <a:xfrm>
            <a:off x="539750" y="1957388"/>
            <a:ext cx="15287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srgbClr val="215A5D"/>
                </a:solidFill>
                <a:latin typeface="+mj-lt"/>
                <a:ea typeface="Verdana" pitchFamily="34" charset="0"/>
                <a:cs typeface="Verdana" pitchFamily="34" charset="0"/>
              </a:rPr>
              <a:t>Estrategia 2/3/4G</a:t>
            </a:r>
            <a:endParaRPr lang="es-ES" sz="1400" b="1" dirty="0">
              <a:solidFill>
                <a:srgbClr val="215A5D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" name="Combinar 52"/>
          <p:cNvSpPr/>
          <p:nvPr/>
        </p:nvSpPr>
        <p:spPr>
          <a:xfrm>
            <a:off x="6999288" y="2308225"/>
            <a:ext cx="693737" cy="152400"/>
          </a:xfrm>
          <a:prstGeom prst="flowChartMerge">
            <a:avLst/>
          </a:prstGeom>
          <a:solidFill>
            <a:srgbClr val="65A80A"/>
          </a:solidFill>
          <a:ln>
            <a:solidFill>
              <a:srgbClr val="3F6A0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2817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/>
        </p:nvGraphicFramePr>
        <p:xfrm>
          <a:off x="939800" y="1069441"/>
          <a:ext cx="6905625" cy="520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794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4568C8-F050-43BD-9D82-3CA634428C30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>
              <a:cs typeface="Arial" charset="0"/>
            </a:endParaRPr>
          </a:p>
        </p:txBody>
      </p:sp>
      <p:sp>
        <p:nvSpPr>
          <p:cNvPr id="33795" name="AutoShape 6" descr="http://lagaleriademagdalena.files.wordpress.com/2013/06/detalle02_clara-nubiola_barcelona-para-panama.jpg"/>
          <p:cNvSpPr>
            <a:spLocks noChangeAspect="1" noChangeArrowheads="1"/>
          </p:cNvSpPr>
          <p:nvPr/>
        </p:nvSpPr>
        <p:spPr bwMode="auto">
          <a:xfrm>
            <a:off x="155575" y="-1562100"/>
            <a:ext cx="77533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alibri" pitchFamily="34" charset="0"/>
            </a:endParaRPr>
          </a:p>
        </p:txBody>
      </p:sp>
      <p:grpSp>
        <p:nvGrpSpPr>
          <p:cNvPr id="33796" name="33 Grupo"/>
          <p:cNvGrpSpPr>
            <a:grpSpLocks/>
          </p:cNvGrpSpPr>
          <p:nvPr/>
        </p:nvGrpSpPr>
        <p:grpSpPr bwMode="auto">
          <a:xfrm>
            <a:off x="5035550" y="1108075"/>
            <a:ext cx="279400" cy="114300"/>
            <a:chOff x="5073371" y="1185053"/>
            <a:chExt cx="279400" cy="114300"/>
          </a:xfrm>
        </p:grpSpPr>
        <p:sp>
          <p:nvSpPr>
            <p:cNvPr id="15" name="14 Conector"/>
            <p:cNvSpPr/>
            <p:nvPr/>
          </p:nvSpPr>
          <p:spPr>
            <a:xfrm>
              <a:off x="50733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98" name="97 Conector"/>
            <p:cNvSpPr/>
            <p:nvPr/>
          </p:nvSpPr>
          <p:spPr>
            <a:xfrm>
              <a:off x="52384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33797" name="15 CuadroTexto"/>
          <p:cNvSpPr txBox="1">
            <a:spLocks noChangeArrowheads="1"/>
          </p:cNvSpPr>
          <p:nvPr/>
        </p:nvSpPr>
        <p:spPr bwMode="auto">
          <a:xfrm>
            <a:off x="5391150" y="1028700"/>
            <a:ext cx="3663950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>
                <a:latin typeface="Calibri" pitchFamily="34" charset="0"/>
              </a:rPr>
              <a:t>Supervisión remota de las </a:t>
            </a:r>
            <a:r>
              <a:rPr lang="es-ES_tradnl" sz="1200" b="1">
                <a:latin typeface="Calibri" pitchFamily="34" charset="0"/>
              </a:rPr>
              <a:t>plazas de aparcamiento </a:t>
            </a:r>
            <a:r>
              <a:rPr lang="es-ES_tradnl" sz="1200">
                <a:latin typeface="Calibri" pitchFamily="34" charset="0"/>
              </a:rPr>
              <a:t>para una gestión eficiente de recursos y tiempo</a:t>
            </a:r>
            <a:endParaRPr lang="es-ES" sz="1200">
              <a:latin typeface="Calibri" pitchFamily="34" charset="0"/>
            </a:endParaRPr>
          </a:p>
        </p:txBody>
      </p:sp>
      <p:grpSp>
        <p:nvGrpSpPr>
          <p:cNvPr id="33798" name="31 Grupo"/>
          <p:cNvGrpSpPr>
            <a:grpSpLocks/>
          </p:cNvGrpSpPr>
          <p:nvPr/>
        </p:nvGrpSpPr>
        <p:grpSpPr bwMode="auto">
          <a:xfrm>
            <a:off x="6642100" y="2114550"/>
            <a:ext cx="279400" cy="114300"/>
            <a:chOff x="6610071" y="2340753"/>
            <a:chExt cx="279400" cy="114300"/>
          </a:xfrm>
        </p:grpSpPr>
        <p:sp>
          <p:nvSpPr>
            <p:cNvPr id="101" name="100 Conector"/>
            <p:cNvSpPr/>
            <p:nvPr/>
          </p:nvSpPr>
          <p:spPr>
            <a:xfrm>
              <a:off x="66100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02" name="101 Conector"/>
            <p:cNvSpPr/>
            <p:nvPr/>
          </p:nvSpPr>
          <p:spPr>
            <a:xfrm>
              <a:off x="67751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33799" name="103 CuadroTexto"/>
          <p:cNvSpPr txBox="1">
            <a:spLocks noChangeArrowheads="1"/>
          </p:cNvSpPr>
          <p:nvPr/>
        </p:nvSpPr>
        <p:spPr bwMode="auto">
          <a:xfrm>
            <a:off x="7029450" y="2046288"/>
            <a:ext cx="2025650" cy="831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>
                <a:latin typeface="Calibri" pitchFamily="34" charset="0"/>
              </a:rPr>
              <a:t>Supervisión remota de la </a:t>
            </a:r>
            <a:r>
              <a:rPr lang="es-ES_tradnl" sz="1200" b="1">
                <a:latin typeface="Calibri" pitchFamily="34" charset="0"/>
              </a:rPr>
              <a:t>flota de bicicletas </a:t>
            </a:r>
            <a:r>
              <a:rPr lang="es-ES_tradnl" sz="1200">
                <a:latin typeface="Calibri" pitchFamily="34" charset="0"/>
              </a:rPr>
              <a:t>mediante geolocalización para evitar robos o mal uso</a:t>
            </a:r>
            <a:endParaRPr lang="es-ES" sz="1200">
              <a:latin typeface="Calibri" pitchFamily="34" charset="0"/>
            </a:endParaRPr>
          </a:p>
        </p:txBody>
      </p:sp>
      <p:grpSp>
        <p:nvGrpSpPr>
          <p:cNvPr id="33800" name="105 Grupo"/>
          <p:cNvGrpSpPr>
            <a:grpSpLocks/>
          </p:cNvGrpSpPr>
          <p:nvPr/>
        </p:nvGrpSpPr>
        <p:grpSpPr bwMode="auto">
          <a:xfrm>
            <a:off x="7175500" y="3609975"/>
            <a:ext cx="279400" cy="114300"/>
            <a:chOff x="6610071" y="2340753"/>
            <a:chExt cx="279400" cy="114300"/>
          </a:xfrm>
        </p:grpSpPr>
        <p:sp>
          <p:nvSpPr>
            <p:cNvPr id="107" name="106 Conector"/>
            <p:cNvSpPr/>
            <p:nvPr/>
          </p:nvSpPr>
          <p:spPr>
            <a:xfrm>
              <a:off x="66100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08" name="107 Conector"/>
            <p:cNvSpPr/>
            <p:nvPr/>
          </p:nvSpPr>
          <p:spPr>
            <a:xfrm>
              <a:off x="67751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111" name="110 CuadroTexto"/>
          <p:cNvSpPr txBox="1"/>
          <p:nvPr/>
        </p:nvSpPr>
        <p:spPr>
          <a:xfrm>
            <a:off x="7524750" y="3354388"/>
            <a:ext cx="1530350" cy="12001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b="1" dirty="0">
                <a:latin typeface="+mn-lt"/>
                <a:cs typeface="+mn-cs"/>
              </a:rPr>
              <a:t>Botón de emergencia</a:t>
            </a:r>
            <a:r>
              <a:rPr lang="es-ES_tradnl" sz="1200" dirty="0">
                <a:latin typeface="+mn-lt"/>
                <a:cs typeface="+mn-cs"/>
              </a:rPr>
              <a:t>, para personas con discapacidades o de avanzada edad.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latin typeface="+mn-lt"/>
              <a:cs typeface="+mn-cs"/>
            </a:endParaRPr>
          </a:p>
        </p:txBody>
      </p:sp>
      <p:sp>
        <p:nvSpPr>
          <p:cNvPr id="33802" name="115 CuadroTexto"/>
          <p:cNvSpPr txBox="1">
            <a:spLocks noChangeArrowheads="1"/>
          </p:cNvSpPr>
          <p:nvPr/>
        </p:nvSpPr>
        <p:spPr bwMode="auto">
          <a:xfrm>
            <a:off x="7029450" y="5018088"/>
            <a:ext cx="2025650" cy="1200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 b="1">
                <a:latin typeface="Calibri" pitchFamily="34" charset="0"/>
              </a:rPr>
              <a:t>Alumbrado público </a:t>
            </a:r>
            <a:r>
              <a:rPr lang="es-ES_tradnl" sz="1200">
                <a:latin typeface="Calibri" pitchFamily="34" charset="0"/>
              </a:rPr>
              <a:t>para reducir consumo innecesario.</a:t>
            </a:r>
          </a:p>
          <a:p>
            <a:r>
              <a:rPr lang="es-ES_tradnl" sz="1200" b="1">
                <a:latin typeface="Calibri" pitchFamily="34" charset="0"/>
              </a:rPr>
              <a:t>Sistema de control de residuos </a:t>
            </a:r>
            <a:r>
              <a:rPr lang="es-ES_tradnl" sz="1200">
                <a:latin typeface="Calibri" pitchFamily="34" charset="0"/>
              </a:rPr>
              <a:t>para hacer más eficiente su mantenimiento y recogida.</a:t>
            </a:r>
            <a:endParaRPr lang="es-ES" sz="1200">
              <a:latin typeface="Calibri" pitchFamily="34" charset="0"/>
            </a:endParaRPr>
          </a:p>
        </p:txBody>
      </p:sp>
      <p:grpSp>
        <p:nvGrpSpPr>
          <p:cNvPr id="33803" name="116 Grupo"/>
          <p:cNvGrpSpPr>
            <a:grpSpLocks/>
          </p:cNvGrpSpPr>
          <p:nvPr/>
        </p:nvGrpSpPr>
        <p:grpSpPr bwMode="auto">
          <a:xfrm>
            <a:off x="6642100" y="5143500"/>
            <a:ext cx="279400" cy="114300"/>
            <a:chOff x="5073371" y="1185053"/>
            <a:chExt cx="279400" cy="114300"/>
          </a:xfrm>
        </p:grpSpPr>
        <p:sp>
          <p:nvSpPr>
            <p:cNvPr id="118" name="117 Conector"/>
            <p:cNvSpPr/>
            <p:nvPr/>
          </p:nvSpPr>
          <p:spPr>
            <a:xfrm>
              <a:off x="50733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19" name="118 Conector"/>
            <p:cNvSpPr/>
            <p:nvPr/>
          </p:nvSpPr>
          <p:spPr>
            <a:xfrm>
              <a:off x="52384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grpSp>
        <p:nvGrpSpPr>
          <p:cNvPr id="33804" name="119 Grupo"/>
          <p:cNvGrpSpPr>
            <a:grpSpLocks/>
          </p:cNvGrpSpPr>
          <p:nvPr/>
        </p:nvGrpSpPr>
        <p:grpSpPr bwMode="auto">
          <a:xfrm>
            <a:off x="3379788" y="5997575"/>
            <a:ext cx="279400" cy="114300"/>
            <a:chOff x="5073371" y="1185053"/>
            <a:chExt cx="279400" cy="114300"/>
          </a:xfrm>
        </p:grpSpPr>
        <p:sp>
          <p:nvSpPr>
            <p:cNvPr id="121" name="120 Conector"/>
            <p:cNvSpPr/>
            <p:nvPr/>
          </p:nvSpPr>
          <p:spPr>
            <a:xfrm>
              <a:off x="50733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22" name="121 Conector"/>
            <p:cNvSpPr/>
            <p:nvPr/>
          </p:nvSpPr>
          <p:spPr>
            <a:xfrm>
              <a:off x="52384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grpSp>
        <p:nvGrpSpPr>
          <p:cNvPr id="33805" name="123 Grupo"/>
          <p:cNvGrpSpPr>
            <a:grpSpLocks/>
          </p:cNvGrpSpPr>
          <p:nvPr/>
        </p:nvGrpSpPr>
        <p:grpSpPr bwMode="auto">
          <a:xfrm>
            <a:off x="1917700" y="2114550"/>
            <a:ext cx="279400" cy="114300"/>
            <a:chOff x="6610071" y="2340753"/>
            <a:chExt cx="279400" cy="114300"/>
          </a:xfrm>
        </p:grpSpPr>
        <p:sp>
          <p:nvSpPr>
            <p:cNvPr id="125" name="124 Conector"/>
            <p:cNvSpPr/>
            <p:nvPr/>
          </p:nvSpPr>
          <p:spPr>
            <a:xfrm>
              <a:off x="66100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26" name="125 Conector"/>
            <p:cNvSpPr/>
            <p:nvPr/>
          </p:nvSpPr>
          <p:spPr>
            <a:xfrm>
              <a:off x="67751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127" name="126 CuadroTexto"/>
          <p:cNvSpPr txBox="1"/>
          <p:nvPr/>
        </p:nvSpPr>
        <p:spPr>
          <a:xfrm>
            <a:off x="155575" y="1689100"/>
            <a:ext cx="1660525" cy="10160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latin typeface="+mn-lt"/>
                <a:cs typeface="+mn-cs"/>
              </a:rPr>
              <a:t>Supervisión remota de tanques de </a:t>
            </a:r>
            <a:r>
              <a:rPr lang="es-ES_tradnl" sz="1200" b="1" dirty="0">
                <a:latin typeface="+mn-lt"/>
                <a:cs typeface="+mn-cs"/>
              </a:rPr>
              <a:t>gas</a:t>
            </a:r>
            <a:r>
              <a:rPr lang="es-ES_tradnl" sz="1200" dirty="0">
                <a:latin typeface="+mn-lt"/>
                <a:cs typeface="+mn-cs"/>
              </a:rPr>
              <a:t> para controlar el consumo, fugas o gestión eficiente del rellenado</a:t>
            </a:r>
            <a:endParaRPr lang="es-ES" sz="1200" dirty="0">
              <a:latin typeface="+mn-lt"/>
              <a:cs typeface="+mn-cs"/>
            </a:endParaRPr>
          </a:p>
        </p:txBody>
      </p:sp>
      <p:grpSp>
        <p:nvGrpSpPr>
          <p:cNvPr id="33807" name="127 Grupo"/>
          <p:cNvGrpSpPr>
            <a:grpSpLocks/>
          </p:cNvGrpSpPr>
          <p:nvPr/>
        </p:nvGrpSpPr>
        <p:grpSpPr bwMode="auto">
          <a:xfrm>
            <a:off x="1308100" y="3609975"/>
            <a:ext cx="279400" cy="114300"/>
            <a:chOff x="6610071" y="2340753"/>
            <a:chExt cx="279400" cy="114300"/>
          </a:xfrm>
        </p:grpSpPr>
        <p:sp>
          <p:nvSpPr>
            <p:cNvPr id="129" name="128 Conector"/>
            <p:cNvSpPr/>
            <p:nvPr/>
          </p:nvSpPr>
          <p:spPr>
            <a:xfrm>
              <a:off x="66100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30" name="129 Conector"/>
            <p:cNvSpPr/>
            <p:nvPr/>
          </p:nvSpPr>
          <p:spPr>
            <a:xfrm>
              <a:off x="6775171" y="23407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33808" name="130 CuadroTexto"/>
          <p:cNvSpPr txBox="1">
            <a:spLocks noChangeArrowheads="1"/>
          </p:cNvSpPr>
          <p:nvPr/>
        </p:nvSpPr>
        <p:spPr bwMode="auto">
          <a:xfrm>
            <a:off x="155575" y="2913063"/>
            <a:ext cx="1079500" cy="1568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>
                <a:latin typeface="Calibri" pitchFamily="34" charset="0"/>
              </a:rPr>
              <a:t>Supervisión remota de las </a:t>
            </a:r>
            <a:r>
              <a:rPr lang="es-ES_tradnl" sz="1200" b="1">
                <a:latin typeface="Calibri" pitchFamily="34" charset="0"/>
              </a:rPr>
              <a:t>bocas de incendio </a:t>
            </a:r>
            <a:r>
              <a:rPr lang="es-ES_tradnl" sz="1200">
                <a:latin typeface="Calibri" pitchFamily="34" charset="0"/>
              </a:rPr>
              <a:t>para controlar su nivel de llenado o evitar mal uso</a:t>
            </a:r>
            <a:endParaRPr lang="es-ES" sz="1200">
              <a:latin typeface="Calibri" pitchFamily="34" charset="0"/>
            </a:endParaRPr>
          </a:p>
        </p:txBody>
      </p:sp>
      <p:sp>
        <p:nvSpPr>
          <p:cNvPr id="33809" name="131 CuadroTexto"/>
          <p:cNvSpPr txBox="1">
            <a:spLocks noChangeArrowheads="1"/>
          </p:cNvSpPr>
          <p:nvPr/>
        </p:nvSpPr>
        <p:spPr bwMode="auto">
          <a:xfrm>
            <a:off x="155575" y="4668838"/>
            <a:ext cx="1692275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 b="1">
                <a:latin typeface="Calibri" pitchFamily="34" charset="0"/>
              </a:rPr>
              <a:t>consumo de luz o de agua </a:t>
            </a:r>
            <a:r>
              <a:rPr lang="es-ES_tradnl" sz="1200">
                <a:latin typeface="Calibri" pitchFamily="34" charset="0"/>
              </a:rPr>
              <a:t>para telelectura o reconocimiento de patrones de consumo.</a:t>
            </a:r>
            <a:endParaRPr lang="es-ES" sz="1200">
              <a:latin typeface="Calibri" pitchFamily="34" charset="0"/>
            </a:endParaRPr>
          </a:p>
        </p:txBody>
      </p:sp>
      <p:grpSp>
        <p:nvGrpSpPr>
          <p:cNvPr id="33810" name="132 Grupo"/>
          <p:cNvGrpSpPr>
            <a:grpSpLocks/>
          </p:cNvGrpSpPr>
          <p:nvPr/>
        </p:nvGrpSpPr>
        <p:grpSpPr bwMode="auto">
          <a:xfrm>
            <a:off x="1917700" y="5156200"/>
            <a:ext cx="279400" cy="114300"/>
            <a:chOff x="5073371" y="1185053"/>
            <a:chExt cx="279400" cy="114300"/>
          </a:xfrm>
        </p:grpSpPr>
        <p:sp>
          <p:nvSpPr>
            <p:cNvPr id="134" name="133 Conector"/>
            <p:cNvSpPr/>
            <p:nvPr/>
          </p:nvSpPr>
          <p:spPr>
            <a:xfrm>
              <a:off x="50733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135" name="134 Conector"/>
            <p:cNvSpPr/>
            <p:nvPr/>
          </p:nvSpPr>
          <p:spPr>
            <a:xfrm>
              <a:off x="5238471" y="1185053"/>
              <a:ext cx="114300" cy="114300"/>
            </a:xfrm>
            <a:prstGeom prst="flowChartConnector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</p:grpSp>
      <p:sp>
        <p:nvSpPr>
          <p:cNvPr id="40" name="Título 5"/>
          <p:cNvSpPr txBox="1">
            <a:spLocks/>
          </p:cNvSpPr>
          <p:nvPr/>
        </p:nvSpPr>
        <p:spPr>
          <a:xfrm>
            <a:off x="576263" y="307975"/>
            <a:ext cx="8202612" cy="6381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457200" rtl="0" eaLnBrk="1" latinLnBrk="0" hangingPunct="1">
              <a:lnSpc>
                <a:spcPts val="23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Calibri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2400" dirty="0" smtClean="0"/>
              <a:t>Algunos ejemplos de utilización de red IoT</a:t>
            </a:r>
            <a:br>
              <a:rPr lang="es-ES" sz="2400" dirty="0" smtClean="0"/>
            </a:br>
            <a:endParaRPr lang="es-ES" sz="1800" b="0" dirty="0">
              <a:solidFill>
                <a:schemeClr val="accent3"/>
              </a:solidFill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1195388" y="5880100"/>
            <a:ext cx="2133600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200" b="1">
                <a:latin typeface="Calibri" pitchFamily="34" charset="0"/>
              </a:rPr>
              <a:t>Logística en sector del automóvil</a:t>
            </a:r>
            <a:r>
              <a:rPr lang="es-ES_tradnl" sz="1200">
                <a:latin typeface="Calibri" pitchFamily="34" charset="0"/>
              </a:rPr>
              <a:t>.</a:t>
            </a:r>
            <a:endParaRPr lang="es-ES" sz="1200">
              <a:latin typeface="Calibri" pitchFamily="34" charset="0"/>
            </a:endParaRPr>
          </a:p>
        </p:txBody>
      </p:sp>
      <p:sp>
        <p:nvSpPr>
          <p:cNvPr id="33813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7"/>
          <p:cNvSpPr>
            <a:spLocks noGrp="1"/>
          </p:cNvSpPr>
          <p:nvPr>
            <p:ph type="ctrTitle"/>
          </p:nvPr>
        </p:nvSpPr>
        <p:spPr>
          <a:xfrm>
            <a:off x="3684588" y="2328863"/>
            <a:ext cx="4014787" cy="9874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mtClean="0"/>
              <a:t>Casos de Uso 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/>
          </p:nvPr>
        </p:nvSpPr>
        <p:spPr>
          <a:xfrm>
            <a:off x="2659063" y="2503488"/>
            <a:ext cx="873125" cy="968375"/>
          </a:xfrm>
        </p:spPr>
        <p:txBody>
          <a:bodyPr rtlCol="0"/>
          <a:lstStyle/>
          <a:p>
            <a:pPr fontAlgn="auto">
              <a:spcBef>
                <a:spcPts val="0"/>
              </a:spcBef>
              <a:buFont typeface="Arial"/>
              <a:buNone/>
              <a:defRPr/>
            </a:pPr>
            <a:r>
              <a:rPr lang="es-ES"/>
              <a:t>2</a:t>
            </a:r>
            <a:r>
              <a:rPr lang="es-ES"/>
              <a:t>.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B18655-2121-4D27-93E9-B9992E187351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ES">
              <a:cs typeface="Arial" charset="0"/>
            </a:endParaRPr>
          </a:p>
        </p:txBody>
      </p:sp>
      <p:pic>
        <p:nvPicPr>
          <p:cNvPr id="36867" name="Imagen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0850" y="285750"/>
            <a:ext cx="2187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CuadroTexto 6"/>
          <p:cNvSpPr txBox="1">
            <a:spLocks noChangeArrowheads="1"/>
          </p:cNvSpPr>
          <p:nvPr/>
        </p:nvSpPr>
        <p:spPr bwMode="auto">
          <a:xfrm>
            <a:off x="0" y="4511675"/>
            <a:ext cx="9144000" cy="923925"/>
          </a:xfrm>
          <a:prstGeom prst="rect">
            <a:avLst/>
          </a:prstGeom>
          <a:solidFill>
            <a:srgbClr val="007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2"/>
                </a:solidFill>
                <a:latin typeface="Calibri" pitchFamily="34" charset="0"/>
              </a:rPr>
              <a:t>	El 97,5% del agua mundial es salada.</a:t>
            </a:r>
          </a:p>
          <a:p>
            <a:r>
              <a:rPr lang="es-ES" b="1">
                <a:solidFill>
                  <a:schemeClr val="bg2"/>
                </a:solidFill>
                <a:latin typeface="Calibri" pitchFamily="34" charset="0"/>
              </a:rPr>
              <a:t>	El 90% del agua dulce esta retenida en glaciares y acuíferos subterráneos.</a:t>
            </a:r>
          </a:p>
          <a:p>
            <a:r>
              <a:rPr lang="es-ES" b="1">
                <a:solidFill>
                  <a:schemeClr val="bg2"/>
                </a:solidFill>
                <a:latin typeface="Calibri" pitchFamily="34" charset="0"/>
              </a:rPr>
              <a:t>	Solo el 10% del agua dulce es accesible en lagos, embalses y canales fluviales.</a:t>
            </a:r>
          </a:p>
        </p:txBody>
      </p:sp>
      <p:sp>
        <p:nvSpPr>
          <p:cNvPr id="36869" name="CuadroTexto 7"/>
          <p:cNvSpPr txBox="1">
            <a:spLocks noChangeArrowheads="1"/>
          </p:cNvSpPr>
          <p:nvPr/>
        </p:nvSpPr>
        <p:spPr bwMode="auto">
          <a:xfrm>
            <a:off x="0" y="5435600"/>
            <a:ext cx="9144000" cy="646113"/>
          </a:xfrm>
          <a:prstGeom prst="rect">
            <a:avLst/>
          </a:prstGeom>
          <a:solidFill>
            <a:srgbClr val="007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2"/>
                </a:solidFill>
                <a:latin typeface="Calibri" pitchFamily="34" charset="0"/>
              </a:rPr>
              <a:t>	La ONU prevé un aumento del consumo del agua del 44% para 2050. 	</a:t>
            </a:r>
            <a:r>
              <a:rPr lang="es-ES" sz="1600">
                <a:latin typeface="Calibri" pitchFamily="34" charset="0"/>
              </a:rPr>
              <a:t>[http://www.unesco.org/water/wwap]</a:t>
            </a:r>
            <a:r>
              <a:rPr lang="es-ES" sz="1600" b="1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6870" name="CuadroTexto 8"/>
          <p:cNvSpPr txBox="1">
            <a:spLocks noChangeArrowheads="1"/>
          </p:cNvSpPr>
          <p:nvPr/>
        </p:nvSpPr>
        <p:spPr bwMode="auto">
          <a:xfrm>
            <a:off x="0" y="3768725"/>
            <a:ext cx="9144000" cy="523875"/>
          </a:xfrm>
          <a:prstGeom prst="rect">
            <a:avLst/>
          </a:prstGeom>
          <a:solidFill>
            <a:srgbClr val="0070C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chemeClr val="bg2"/>
                </a:solidFill>
                <a:latin typeface="Calibri" pitchFamily="34" charset="0"/>
              </a:rPr>
              <a:t>WATER METERING</a:t>
            </a:r>
          </a:p>
        </p:txBody>
      </p:sp>
      <p:sp>
        <p:nvSpPr>
          <p:cNvPr id="36871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pPr marL="180975" indent="-180975"/>
            <a:r>
              <a:rPr lang="es-ES_tradnl" sz="2400" smtClean="0"/>
              <a:t>Water Metering: Telemetría de agua</a:t>
            </a:r>
          </a:p>
        </p:txBody>
      </p:sp>
      <p:sp>
        <p:nvSpPr>
          <p:cNvPr id="12" name="8 CuadroTexto"/>
          <p:cNvSpPr txBox="1"/>
          <p:nvPr/>
        </p:nvSpPr>
        <p:spPr>
          <a:xfrm>
            <a:off x="490538" y="1020763"/>
            <a:ext cx="4702175" cy="1693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Beneficios diferenciales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Eficiencia de la red: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j-lt"/>
                <a:cs typeface="+mn-cs"/>
              </a:rPr>
              <a:t>Bajo consumo energético</a:t>
            </a:r>
            <a:r>
              <a:rPr lang="es-ES" sz="1300" dirty="0">
                <a:latin typeface="+mj-lt"/>
                <a:cs typeface="+mn-cs"/>
              </a:rPr>
              <a:t>: 20 años sobre batería de 2,5 Ah 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Calibri" pitchFamily="34" charset="0"/>
                <a:cs typeface="+mn-cs"/>
              </a:rPr>
              <a:t>Reducción </a:t>
            </a:r>
            <a:r>
              <a:rPr lang="es-ES" sz="1300" b="1" dirty="0">
                <a:latin typeface="Calibri" pitchFamily="34" charset="0"/>
                <a:cs typeface="+mn-cs"/>
              </a:rPr>
              <a:t>CAPEX y OPEX</a:t>
            </a:r>
            <a:r>
              <a:rPr lang="es-ES" sz="1300" dirty="0">
                <a:latin typeface="Calibri" pitchFamily="34" charset="0"/>
                <a:cs typeface="+mn-cs"/>
              </a:rPr>
              <a:t> frente </a:t>
            </a:r>
            <a:r>
              <a:rPr lang="es-ES" sz="1300" dirty="0">
                <a:latin typeface="Calibri" pitchFamily="34" charset="0"/>
                <a:cs typeface="+mn-cs"/>
              </a:rPr>
              <a:t>a sistemas </a:t>
            </a:r>
            <a:r>
              <a:rPr lang="es-ES" sz="1300" dirty="0">
                <a:latin typeface="Calibri" pitchFamily="34" charset="0"/>
                <a:cs typeface="+mn-cs"/>
              </a:rPr>
              <a:t>implantados actualmente</a:t>
            </a:r>
          </a:p>
          <a:p>
            <a:pPr marL="361950" lvl="1" indent="-18097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300" dirty="0">
              <a:latin typeface="Calibri" pitchFamily="34" charset="0"/>
              <a:cs typeface="+mn-cs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3388" y="5888038"/>
            <a:ext cx="54292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0663" y="5076825"/>
            <a:ext cx="8175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6"/>
          <p:cNvSpPr txBox="1"/>
          <p:nvPr/>
        </p:nvSpPr>
        <p:spPr>
          <a:xfrm>
            <a:off x="479425" y="4041775"/>
            <a:ext cx="4719638" cy="1416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_tradnl" sz="1600" dirty="0">
                <a:latin typeface="Calibri" pitchFamily="34" charset="0"/>
                <a:cs typeface="+mn-cs"/>
              </a:rPr>
              <a:t>Facilidad de uso</a:t>
            </a:r>
            <a:endParaRPr lang="es-ES" sz="1600" dirty="0">
              <a:latin typeface="Calibri" pitchFamily="34" charset="0"/>
              <a:cs typeface="+mn-cs"/>
            </a:endParaRP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Adaptación </a:t>
            </a:r>
            <a:r>
              <a:rPr lang="es-ES" sz="1300" dirty="0">
                <a:latin typeface="Calibri" pitchFamily="34" charset="0"/>
                <a:cs typeface="+mn-cs"/>
              </a:rPr>
              <a:t>a </a:t>
            </a:r>
            <a:r>
              <a:rPr lang="es-ES" sz="1300" b="1" dirty="0">
                <a:latin typeface="Calibri" pitchFamily="34" charset="0"/>
                <a:cs typeface="+mn-cs"/>
              </a:rPr>
              <a:t>cualquier marca de </a:t>
            </a:r>
            <a:r>
              <a:rPr lang="es-ES" sz="1300" b="1" dirty="0">
                <a:latin typeface="Calibri" pitchFamily="34" charset="0"/>
                <a:cs typeface="+mn-cs"/>
              </a:rPr>
              <a:t>contador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Tecnología disponible en </a:t>
            </a:r>
            <a:r>
              <a:rPr lang="es-ES" sz="1300" b="1" dirty="0">
                <a:latin typeface="+mj-lt"/>
                <a:cs typeface="+mn-cs"/>
              </a:rPr>
              <a:t>chipset estándar </a:t>
            </a:r>
            <a:r>
              <a:rPr lang="es-ES" sz="1300" dirty="0">
                <a:latin typeface="+mj-lt"/>
                <a:cs typeface="+mn-cs"/>
              </a:rPr>
              <a:t>para conectividad inalámbrica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Integración con el back-</a:t>
            </a:r>
            <a:r>
              <a:rPr lang="es-ES" sz="1300" dirty="0" err="1">
                <a:latin typeface="+mj-lt"/>
                <a:cs typeface="+mn-cs"/>
              </a:rPr>
              <a:t>end</a:t>
            </a:r>
            <a:r>
              <a:rPr lang="es-ES" sz="1300" dirty="0">
                <a:latin typeface="+mj-lt"/>
                <a:cs typeface="+mn-cs"/>
              </a:rPr>
              <a:t> mediante </a:t>
            </a:r>
            <a:r>
              <a:rPr lang="es-ES" sz="1300" b="1" dirty="0">
                <a:latin typeface="+mj-lt"/>
                <a:cs typeface="+mn-cs"/>
              </a:rPr>
              <a:t>API</a:t>
            </a:r>
          </a:p>
        </p:txBody>
      </p:sp>
      <p:sp>
        <p:nvSpPr>
          <p:cNvPr id="20" name="Text Box 7"/>
          <p:cNvSpPr txBox="1"/>
          <p:nvPr/>
        </p:nvSpPr>
        <p:spPr>
          <a:xfrm>
            <a:off x="5321300" y="1681163"/>
            <a:ext cx="3692525" cy="155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_tradnl" sz="1600" dirty="0">
                <a:latin typeface="Calibri" pitchFamily="34" charset="0"/>
                <a:cs typeface="+mn-cs"/>
              </a:rPr>
              <a:t>Propuesta de valor:</a:t>
            </a:r>
            <a:endParaRPr lang="es-ES" sz="1600" dirty="0">
              <a:latin typeface="Calibri" pitchFamily="34" charset="0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j-lt"/>
                <a:cs typeface="+mn-cs"/>
              </a:rPr>
              <a:t>SLA</a:t>
            </a:r>
            <a:r>
              <a:rPr lang="es-ES" sz="1300" dirty="0">
                <a:latin typeface="+mj-lt"/>
                <a:cs typeface="+mn-cs"/>
              </a:rPr>
              <a:t> y Calidad de Servicios garantizados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Calibri" pitchFamily="34" charset="0"/>
                <a:cs typeface="+mn-cs"/>
              </a:rPr>
              <a:t>Información </a:t>
            </a:r>
            <a:r>
              <a:rPr lang="es-ES" sz="1300" b="1" dirty="0">
                <a:latin typeface="Calibri" pitchFamily="34" charset="0"/>
                <a:cs typeface="+mn-cs"/>
              </a:rPr>
              <a:t>de valor añadido</a:t>
            </a:r>
            <a:r>
              <a:rPr lang="es-ES" sz="1300" b="1" dirty="0">
                <a:latin typeface="Calibri" pitchFamily="34" charset="0"/>
                <a:cs typeface="+mn-cs"/>
              </a:rPr>
              <a:t>:</a:t>
            </a:r>
            <a:r>
              <a:rPr lang="es-ES" sz="1300" dirty="0">
                <a:latin typeface="Calibri" pitchFamily="34" charset="0"/>
                <a:cs typeface="+mn-cs"/>
              </a:rPr>
              <a:t> </a:t>
            </a:r>
            <a:r>
              <a:rPr lang="es-ES" sz="1300" dirty="0">
                <a:latin typeface="Calibri" pitchFamily="34" charset="0"/>
                <a:cs typeface="+mn-cs"/>
              </a:rPr>
              <a:t>patrones consumo, detección fugas, </a:t>
            </a:r>
            <a:r>
              <a:rPr lang="es-ES" sz="1300" dirty="0">
                <a:latin typeface="Calibri" pitchFamily="34" charset="0"/>
                <a:cs typeface="+mn-cs"/>
              </a:rPr>
              <a:t>fraude, históricos..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sz="1300" b="1" dirty="0">
                <a:latin typeface="Calibri" pitchFamily="34" charset="0"/>
                <a:cs typeface="+mn-cs"/>
              </a:rPr>
              <a:t>S</a:t>
            </a:r>
            <a:r>
              <a:rPr lang="es-ES" sz="1300" b="1" dirty="0" err="1">
                <a:latin typeface="Calibri" pitchFamily="34" charset="0"/>
                <a:cs typeface="+mn-cs"/>
              </a:rPr>
              <a:t>eguridad</a:t>
            </a:r>
            <a:r>
              <a:rPr lang="es-ES" sz="1300" b="1" dirty="0">
                <a:latin typeface="Calibri" pitchFamily="34" charset="0"/>
                <a:cs typeface="+mn-cs"/>
              </a:rPr>
              <a:t> y Privacidad de los datos</a:t>
            </a:r>
            <a:endParaRPr lang="es-ES" sz="1300" b="1" dirty="0">
              <a:latin typeface="Calibri" pitchFamily="34" charset="0"/>
              <a:cs typeface="+mn-cs"/>
            </a:endParaRPr>
          </a:p>
          <a:p>
            <a:pPr marL="361950" lvl="1" indent="-18097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400" dirty="0">
              <a:latin typeface="Calibri" pitchFamily="34" charset="0"/>
              <a:cs typeface="+mn-cs"/>
            </a:endParaRPr>
          </a:p>
        </p:txBody>
      </p:sp>
      <p:pic>
        <p:nvPicPr>
          <p:cNvPr id="37896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1263" y="5562600"/>
            <a:ext cx="147796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326063" y="4322763"/>
            <a:ext cx="36718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lvl="1" indent="-266700">
              <a:buFont typeface="Wingdings" pitchFamily="2" charset="2"/>
              <a:buChar char="v"/>
            </a:pPr>
            <a:r>
              <a:rPr lang="es-ES" sz="1600">
                <a:latin typeface="Calibri" pitchFamily="34" charset="0"/>
              </a:rPr>
              <a:t> Ventajas para End-Users</a:t>
            </a:r>
          </a:p>
          <a:p>
            <a:pPr marL="534988" lvl="2" indent="-173038">
              <a:buFont typeface="Wingdings" pitchFamily="2" charset="2"/>
              <a:buChar char="§"/>
            </a:pPr>
            <a:r>
              <a:rPr lang="es-ES" sz="1300" b="1">
                <a:latin typeface="Calibri" pitchFamily="34" charset="0"/>
              </a:rPr>
              <a:t>Eliminación errores</a:t>
            </a:r>
            <a:r>
              <a:rPr lang="es-ES" sz="1300">
                <a:latin typeface="Calibri" pitchFamily="34" charset="0"/>
              </a:rPr>
              <a:t> de lectura</a:t>
            </a:r>
          </a:p>
          <a:p>
            <a:pPr marL="534988" lvl="2" indent="-173038">
              <a:buFont typeface="Wingdings" pitchFamily="2" charset="2"/>
              <a:buChar char="§"/>
            </a:pPr>
            <a:r>
              <a:rPr lang="es-ES" sz="1300" b="1">
                <a:latin typeface="Calibri" pitchFamily="34" charset="0"/>
              </a:rPr>
              <a:t>Baja radiación </a:t>
            </a:r>
            <a:r>
              <a:rPr lang="es-ES" sz="1300">
                <a:latin typeface="Calibri" pitchFamily="34" charset="0"/>
              </a:rPr>
              <a:t>electro-magnética</a:t>
            </a:r>
          </a:p>
        </p:txBody>
      </p:sp>
      <p:pic>
        <p:nvPicPr>
          <p:cNvPr id="37898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6100" y="5065713"/>
            <a:ext cx="178276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9" name="14 Grupo"/>
          <p:cNvGrpSpPr>
            <a:grpSpLocks/>
          </p:cNvGrpSpPr>
          <p:nvPr/>
        </p:nvGrpSpPr>
        <p:grpSpPr bwMode="auto">
          <a:xfrm>
            <a:off x="2038350" y="2295525"/>
            <a:ext cx="3160713" cy="2182813"/>
            <a:chOff x="579963" y="1071037"/>
            <a:chExt cx="8026400" cy="5728801"/>
          </a:xfrm>
        </p:grpSpPr>
        <p:grpSp>
          <p:nvGrpSpPr>
            <p:cNvPr id="37904" name="38 Grupo"/>
            <p:cNvGrpSpPr>
              <a:grpSpLocks/>
            </p:cNvGrpSpPr>
            <p:nvPr/>
          </p:nvGrpSpPr>
          <p:grpSpPr bwMode="auto">
            <a:xfrm>
              <a:off x="579963" y="1071037"/>
              <a:ext cx="8026400" cy="5728801"/>
              <a:chOff x="579963" y="1071037"/>
              <a:chExt cx="8026400" cy="5728801"/>
            </a:xfrm>
          </p:grpSpPr>
          <p:grpSp>
            <p:nvGrpSpPr>
              <p:cNvPr id="37907" name="36 Grupo"/>
              <p:cNvGrpSpPr>
                <a:grpSpLocks/>
              </p:cNvGrpSpPr>
              <p:nvPr/>
            </p:nvGrpSpPr>
            <p:grpSpPr bwMode="auto">
              <a:xfrm>
                <a:off x="579963" y="1071037"/>
                <a:ext cx="8026400" cy="5728801"/>
                <a:chOff x="673100" y="1113372"/>
                <a:chExt cx="8026400" cy="5728801"/>
              </a:xfrm>
            </p:grpSpPr>
            <p:grpSp>
              <p:nvGrpSpPr>
                <p:cNvPr id="37909" name="34 Grupo"/>
                <p:cNvGrpSpPr>
                  <a:grpSpLocks/>
                </p:cNvGrpSpPr>
                <p:nvPr/>
              </p:nvGrpSpPr>
              <p:grpSpPr bwMode="auto">
                <a:xfrm>
                  <a:off x="673100" y="1113372"/>
                  <a:ext cx="8026400" cy="5499101"/>
                  <a:chOff x="673100" y="1113372"/>
                  <a:chExt cx="8026400" cy="5499101"/>
                </a:xfrm>
              </p:grpSpPr>
              <p:pic>
                <p:nvPicPr>
                  <p:cNvPr id="37911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3100" y="1113372"/>
                    <a:ext cx="8026400" cy="5499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3" name="37 Rectángulo"/>
                  <p:cNvSpPr/>
                  <p:nvPr/>
                </p:nvSpPr>
                <p:spPr>
                  <a:xfrm>
                    <a:off x="3607916" y="5571419"/>
                    <a:ext cx="862707" cy="508301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s-ES" sz="1000" dirty="0">
                        <a:solidFill>
                          <a:srgbClr val="06273F"/>
                        </a:solidFill>
                      </a:rPr>
                      <a:t>x N</a:t>
                    </a:r>
                    <a:endParaRPr lang="es-ES" sz="1000" dirty="0">
                      <a:solidFill>
                        <a:srgbClr val="06273F"/>
                      </a:solidFill>
                    </a:endParaRPr>
                  </a:p>
                </p:txBody>
              </p:sp>
            </p:grpSp>
            <p:sp>
              <p:nvSpPr>
                <p:cNvPr id="37910" name="35 CuadroTexto"/>
                <p:cNvSpPr txBox="1">
                  <a:spLocks noChangeArrowheads="1"/>
                </p:cNvSpPr>
                <p:nvPr/>
              </p:nvSpPr>
              <p:spPr bwMode="auto">
                <a:xfrm>
                  <a:off x="7078132" y="6189132"/>
                  <a:ext cx="1562101" cy="6530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/>
                  <a:r>
                    <a:rPr lang="es-ES" sz="800">
                      <a:solidFill>
                        <a:srgbClr val="06273F"/>
                      </a:solidFill>
                      <a:latin typeface="Calibri" pitchFamily="34" charset="0"/>
                    </a:rPr>
                    <a:t>Ciudad</a:t>
                  </a:r>
                </a:p>
              </p:txBody>
            </p:sp>
          </p:grpSp>
          <p:sp>
            <p:nvSpPr>
              <p:cNvPr id="37908" name="31 CuadroTexto"/>
              <p:cNvSpPr txBox="1">
                <a:spLocks noChangeArrowheads="1"/>
              </p:cNvSpPr>
              <p:nvPr/>
            </p:nvSpPr>
            <p:spPr bwMode="auto">
              <a:xfrm>
                <a:off x="5427134" y="1430867"/>
                <a:ext cx="651933" cy="4664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s-ES" sz="100">
                  <a:latin typeface="Calibri" pitchFamily="34" charset="0"/>
                </a:endParaRPr>
              </a:p>
              <a:p>
                <a:endParaRPr lang="es-ES" sz="100">
                  <a:latin typeface="Calibri" pitchFamily="34" charset="0"/>
                </a:endParaRPr>
              </a:p>
              <a:p>
                <a:endParaRPr lang="es-ES" sz="100">
                  <a:latin typeface="Calibri" pitchFamily="34" charset="0"/>
                </a:endParaRPr>
              </a:p>
              <a:p>
                <a:endParaRPr lang="es-ES" sz="100">
                  <a:latin typeface="Calibri" pitchFamily="34" charset="0"/>
                </a:endParaRPr>
              </a:p>
            </p:txBody>
          </p:sp>
        </p:grpSp>
        <p:sp>
          <p:nvSpPr>
            <p:cNvPr id="26" name="22 Rectángulo"/>
            <p:cNvSpPr/>
            <p:nvPr/>
          </p:nvSpPr>
          <p:spPr>
            <a:xfrm>
              <a:off x="2208625" y="6037386"/>
              <a:ext cx="540200" cy="2083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800" dirty="0"/>
            </a:p>
          </p:txBody>
        </p:sp>
        <p:sp>
          <p:nvSpPr>
            <p:cNvPr id="27" name="23 Rectángulo"/>
            <p:cNvSpPr/>
            <p:nvPr/>
          </p:nvSpPr>
          <p:spPr>
            <a:xfrm>
              <a:off x="6139183" y="6020720"/>
              <a:ext cx="540200" cy="2083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800" dirty="0"/>
            </a:p>
          </p:txBody>
        </p:sp>
      </p:grpSp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0538" y="3125788"/>
            <a:ext cx="106203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40EA54-24B5-41B2-A58D-D8811DB7930E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>
              <a:cs typeface="Arial" charset="0"/>
            </a:endParaRPr>
          </a:p>
        </p:txBody>
      </p:sp>
      <p:pic>
        <p:nvPicPr>
          <p:cNvPr id="37902" name="Imagen 3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86650" y="5270500"/>
            <a:ext cx="15113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37914" name="Object 26"/>
          <p:cNvGraphicFramePr>
            <a:graphicFrameLocks noChangeAspect="1"/>
          </p:cNvGraphicFramePr>
          <p:nvPr/>
        </p:nvGraphicFramePr>
        <p:xfrm>
          <a:off x="6153150" y="3235325"/>
          <a:ext cx="1905000" cy="647700"/>
        </p:xfrm>
        <a:graphic>
          <a:graphicData uri="http://schemas.openxmlformats.org/presentationml/2006/ole">
            <p:oleObj spid="_x0000_s37914" r:id="rId10" imgW="1904762" imgH="64739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EE90C8-DA64-4808-97D3-DB9F4D451633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>
              <a:cs typeface="Arial" charset="0"/>
            </a:endParaRPr>
          </a:p>
        </p:txBody>
      </p:sp>
      <p:sp>
        <p:nvSpPr>
          <p:cNvPr id="38915" name="CuadroTexto 5"/>
          <p:cNvSpPr txBox="1">
            <a:spLocks noChangeArrowheads="1"/>
          </p:cNvSpPr>
          <p:nvPr/>
        </p:nvSpPr>
        <p:spPr bwMode="auto">
          <a:xfrm>
            <a:off x="0" y="2227263"/>
            <a:ext cx="9144000" cy="646112"/>
          </a:xfrm>
          <a:prstGeom prst="rect">
            <a:avLst/>
          </a:prstGeom>
          <a:solidFill>
            <a:srgbClr val="996633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Según The World Bank la previsión para 2025 de la producción de residuo solido urbano será el doble de la producida en 2012.</a:t>
            </a:r>
          </a:p>
        </p:txBody>
      </p:sp>
      <p:sp>
        <p:nvSpPr>
          <p:cNvPr id="38916" name="CuadroTexto 6"/>
          <p:cNvSpPr txBox="1">
            <a:spLocks noChangeArrowheads="1"/>
          </p:cNvSpPr>
          <p:nvPr/>
        </p:nvSpPr>
        <p:spPr bwMode="auto">
          <a:xfrm>
            <a:off x="0" y="6048375"/>
            <a:ext cx="9144000" cy="307975"/>
          </a:xfrm>
          <a:prstGeom prst="rect">
            <a:avLst/>
          </a:prstGeom>
          <a:solidFill>
            <a:srgbClr val="996633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solidFill>
                  <a:schemeClr val="bg1"/>
                </a:solidFill>
                <a:latin typeface="Calibri" pitchFamily="34" charset="0"/>
                <a:hlinkClick r:id="rId2"/>
              </a:rPr>
              <a:t>[https://openknowledge.worldbank.org/bitstream/handle/10986/17388/68135.pdf?sequence=8&amp;isAllowed=y ]</a:t>
            </a:r>
            <a:endParaRPr lang="es-ES" sz="14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8917" name="Imagen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0850" y="285750"/>
            <a:ext cx="2187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CuadroTexto 9"/>
          <p:cNvSpPr txBox="1">
            <a:spLocks noChangeArrowheads="1"/>
          </p:cNvSpPr>
          <p:nvPr/>
        </p:nvSpPr>
        <p:spPr bwMode="auto">
          <a:xfrm>
            <a:off x="0" y="1506538"/>
            <a:ext cx="9144000" cy="522287"/>
          </a:xfrm>
          <a:prstGeom prst="rect">
            <a:avLst/>
          </a:prstGeom>
          <a:solidFill>
            <a:srgbClr val="996633">
              <a:alpha val="6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Calibri" pitchFamily="34" charset="0"/>
              </a:rPr>
              <a:t>WASTE MANAGEMENT</a:t>
            </a:r>
          </a:p>
        </p:txBody>
      </p:sp>
      <p:sp>
        <p:nvSpPr>
          <p:cNvPr id="38919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9" name="Object 13"/>
          <p:cNvGraphicFramePr>
            <a:graphicFrameLocks noChangeAspect="1"/>
          </p:cNvGraphicFramePr>
          <p:nvPr/>
        </p:nvGraphicFramePr>
        <p:xfrm>
          <a:off x="6238875" y="1262063"/>
          <a:ext cx="2540000" cy="1905000"/>
        </p:xfrm>
        <a:graphic>
          <a:graphicData uri="http://schemas.openxmlformats.org/presentationml/2006/ole">
            <p:oleObj spid="_x0000_s39949" r:id="rId4" imgW="2539683" imgH="1904762" progId="">
              <p:embed/>
            </p:oleObj>
          </a:graphicData>
        </a:graphic>
      </p:graphicFrame>
      <p:pic>
        <p:nvPicPr>
          <p:cNvPr id="13" name="12 Imagen" descr="IMG_0407.JPG"/>
          <p:cNvPicPr>
            <a:picLocks noChangeAspect="1"/>
          </p:cNvPicPr>
          <p:nvPr/>
        </p:nvPicPr>
        <p:blipFill>
          <a:blip r:embed="rId5"/>
          <a:srcRect l="9084" t="4813"/>
          <a:stretch>
            <a:fillRect/>
          </a:stretch>
        </p:blipFill>
        <p:spPr>
          <a:xfrm>
            <a:off x="7496175" y="3554413"/>
            <a:ext cx="1174750" cy="820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 l="819" t="2050" r="883" b="26217"/>
          <a:stretch>
            <a:fillRect/>
          </a:stretch>
        </p:blipFill>
        <p:spPr bwMode="auto">
          <a:xfrm>
            <a:off x="2092325" y="5446713"/>
            <a:ext cx="3460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10 Conector recto de flecha"/>
          <p:cNvCxnSpPr/>
          <p:nvPr/>
        </p:nvCxnSpPr>
        <p:spPr>
          <a:xfrm flipH="1" flipV="1">
            <a:off x="7337425" y="2214563"/>
            <a:ext cx="800100" cy="161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Waste Management: Gestión de residuos</a:t>
            </a:r>
            <a:br>
              <a:rPr lang="es-ES" smtClean="0"/>
            </a:br>
            <a:endParaRPr lang="es-ES" smtClean="0"/>
          </a:p>
        </p:txBody>
      </p:sp>
      <p:sp>
        <p:nvSpPr>
          <p:cNvPr id="39943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A722C5-A9E9-4B02-A110-E90E9CAF41AA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>
              <a:cs typeface="Arial" charset="0"/>
            </a:endParaRPr>
          </a:p>
        </p:txBody>
      </p:sp>
      <p:sp>
        <p:nvSpPr>
          <p:cNvPr id="14" name="18 CuadroTexto"/>
          <p:cNvSpPr txBox="1"/>
          <p:nvPr/>
        </p:nvSpPr>
        <p:spPr>
          <a:xfrm>
            <a:off x="165100" y="811213"/>
            <a:ext cx="6772275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Sistema de gestión basado en la medición del nivel de llenado de contenedores.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Cada día se generan toneladas de residuos que, dependiendo de su tipología, disponen de contenedores y tratamientos distintos.</a:t>
            </a:r>
            <a:endParaRPr lang="es-ES" sz="12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Beneficios: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Optimizar las rutas de vaciado de contenedores.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Alarmas de llenado y recogida de </a:t>
            </a:r>
            <a:r>
              <a:rPr lang="es-ES" sz="1600" dirty="0">
                <a:latin typeface="Calibri" pitchFamily="34" charset="0"/>
                <a:cs typeface="+mn-cs"/>
              </a:rPr>
              <a:t>los contenedores</a:t>
            </a:r>
            <a:r>
              <a:rPr lang="es-ES" sz="1600" dirty="0">
                <a:latin typeface="Calibri" pitchFamily="34" charset="0"/>
                <a:cs typeface="+mn-cs"/>
              </a:rPr>
              <a:t>.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Identificación de patrones de consumo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Equilibrio</a:t>
            </a:r>
          </a:p>
          <a:p>
            <a:pPr marL="723900" lvl="2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Contenedor lleno no recogido a tiempo = percepción de suciedad</a:t>
            </a:r>
          </a:p>
          <a:p>
            <a:pPr marL="723900" lvl="2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Contenedor vacío recogido = Ineficiencia del servicio</a:t>
            </a:r>
          </a:p>
          <a:p>
            <a:pPr marL="0" lvl="1" indent="-9525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0" lvl="1" indent="-95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Sobre </a:t>
            </a: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la solución:</a:t>
            </a:r>
            <a:endParaRPr lang="es-ES" sz="1300" dirty="0">
              <a:latin typeface="+mn-lt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Sensores de bajo coste y fácil instalación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Baterías de larga duración 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 err="1">
                <a:latin typeface="Calibri" pitchFamily="34" charset="0"/>
                <a:cs typeface="+mn-cs"/>
              </a:rPr>
              <a:t>Sensorización</a:t>
            </a:r>
            <a:r>
              <a:rPr lang="es-ES" sz="1600" dirty="0">
                <a:latin typeface="Calibri" pitchFamily="34" charset="0"/>
                <a:cs typeface="+mn-cs"/>
              </a:rPr>
              <a:t> temperatura del contenedor: vandalismo</a:t>
            </a:r>
            <a:endParaRPr lang="es-ES" sz="16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Con aplicación de gestión o integrable con aplicación existente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14" y="5338035"/>
            <a:ext cx="1397729" cy="113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47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39950" name="Object 14"/>
          <p:cNvGraphicFramePr>
            <a:graphicFrameLocks noChangeAspect="1"/>
          </p:cNvGraphicFramePr>
          <p:nvPr/>
        </p:nvGraphicFramePr>
        <p:xfrm>
          <a:off x="5610225" y="3554413"/>
          <a:ext cx="1746250" cy="1239837"/>
        </p:xfrm>
        <a:graphic>
          <a:graphicData uri="http://schemas.openxmlformats.org/presentationml/2006/ole">
            <p:oleObj spid="_x0000_s39950" r:id="rId8" imgW="2539683" imgH="1803175" progId="">
              <p:embed/>
            </p:oleObj>
          </a:graphicData>
        </a:graphic>
      </p:graphicFrame>
      <p:graphicFrame>
        <p:nvGraphicFramePr>
          <p:cNvPr id="39951" name="Object 15"/>
          <p:cNvGraphicFramePr>
            <a:graphicFrameLocks noChangeAspect="1"/>
          </p:cNvGraphicFramePr>
          <p:nvPr/>
        </p:nvGraphicFramePr>
        <p:xfrm>
          <a:off x="6238875" y="4949825"/>
          <a:ext cx="2540000" cy="1257300"/>
        </p:xfrm>
        <a:graphic>
          <a:graphicData uri="http://schemas.openxmlformats.org/presentationml/2006/ole">
            <p:oleObj spid="_x0000_s39951" r:id="rId9" imgW="2539683" imgH="12571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C4944B-D5B1-4DFD-8808-90B6B578398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>
              <a:cs typeface="Arial" charset="0"/>
            </a:endParaRPr>
          </a:p>
        </p:txBody>
      </p:sp>
      <p:pic>
        <p:nvPicPr>
          <p:cNvPr id="41987" name="Imagen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5938" y="119063"/>
            <a:ext cx="21891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-15875" y="1658938"/>
            <a:ext cx="9156700" cy="922337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Perdemos entre 60 y 75 horas al año buscando aparcamiento.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El 30% de los atascos de las grandes ciudades vienen originados por vehículos que buscan aparcamiento.</a:t>
            </a:r>
          </a:p>
        </p:txBody>
      </p:sp>
      <p:sp>
        <p:nvSpPr>
          <p:cNvPr id="41989" name="CuadroTexto 7"/>
          <p:cNvSpPr txBox="1">
            <a:spLocks noChangeArrowheads="1"/>
          </p:cNvSpPr>
          <p:nvPr/>
        </p:nvSpPr>
        <p:spPr bwMode="auto">
          <a:xfrm>
            <a:off x="153988" y="119063"/>
            <a:ext cx="5700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15875" y="1031875"/>
            <a:ext cx="9159875" cy="523875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latin typeface="+mn-lt"/>
                <a:cs typeface="+mn-cs"/>
              </a:rPr>
              <a:t>SMART PARKING</a:t>
            </a:r>
            <a:endParaRPr lang="es-E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1991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22" name="Object 14"/>
          <p:cNvGraphicFramePr>
            <a:graphicFrameLocks noChangeAspect="1"/>
          </p:cNvGraphicFramePr>
          <p:nvPr/>
        </p:nvGraphicFramePr>
        <p:xfrm>
          <a:off x="4668838" y="2079625"/>
          <a:ext cx="4292600" cy="2324100"/>
        </p:xfrm>
        <a:graphic>
          <a:graphicData uri="http://schemas.openxmlformats.org/presentationml/2006/ole">
            <p:oleObj spid="_x0000_s43022" r:id="rId3" imgW="5079365" imgH="2806349" progId="">
              <p:embed/>
            </p:oleObj>
          </a:graphicData>
        </a:graphic>
      </p:graphicFrame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4"/>
          <a:srcRect l="6406" t="14432" r="21303" b="12602"/>
          <a:stretch>
            <a:fillRect/>
          </a:stretch>
        </p:blipFill>
        <p:spPr bwMode="auto">
          <a:xfrm>
            <a:off x="7042150" y="4833938"/>
            <a:ext cx="2017713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6748462" cy="638175"/>
          </a:xfrm>
        </p:spPr>
        <p:txBody>
          <a:bodyPr/>
          <a:lstStyle/>
          <a:p>
            <a:pPr marL="180975" indent="-180975"/>
            <a:r>
              <a:rPr lang="es-ES_tradnl" sz="2400" smtClean="0"/>
              <a:t>Smart Parking: Gestión aparcamientos públicos exterior</a:t>
            </a:r>
          </a:p>
        </p:txBody>
      </p:sp>
      <p:graphicFrame>
        <p:nvGraphicFramePr>
          <p:cNvPr id="14" name="20 Tabla"/>
          <p:cNvGraphicFramePr>
            <a:graphicFrameLocks noGrp="1"/>
          </p:cNvGraphicFramePr>
          <p:nvPr/>
        </p:nvGraphicFramePr>
        <p:xfrm>
          <a:off x="245713" y="3260329"/>
          <a:ext cx="3879688" cy="618815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07960"/>
                <a:gridCol w="501520"/>
                <a:gridCol w="567552"/>
                <a:gridCol w="567552"/>
                <a:gridCol w="567552"/>
                <a:gridCol w="567552"/>
              </a:tblGrid>
              <a:tr h="23175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>
                          <a:effectLst/>
                          <a:latin typeface="+mn-lt"/>
                        </a:rPr>
                        <a:t>ZONA </a:t>
                      </a:r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AZUL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02/02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09/02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16/02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23/02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>
                          <a:effectLst/>
                          <a:latin typeface="+mn-lt"/>
                        </a:rPr>
                        <a:t>TOTAL</a:t>
                      </a:r>
                      <a:endParaRPr lang="es-ES" sz="105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</a:tr>
              <a:tr h="1930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u="none" strike="noStrike" dirty="0" smtClean="0">
                          <a:effectLst/>
                          <a:latin typeface="+mn-lt"/>
                        </a:rPr>
                        <a:t>Ocupación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71.55%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73.27%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69.74%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68.93%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u="none" strike="noStrike" dirty="0" smtClean="0">
                          <a:effectLst/>
                          <a:latin typeface="+mn-lt"/>
                        </a:rPr>
                        <a:t>70.84%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</a:tr>
              <a:tr h="19400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u="none" strike="noStrike" dirty="0" smtClean="0">
                          <a:effectLst/>
                          <a:latin typeface="+mn-lt"/>
                        </a:rPr>
                        <a:t>Rotación –9h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4.23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4.23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4.49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4.27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4.33</a:t>
                      </a:r>
                      <a:endParaRPr lang="es-E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00" marR="8100" marT="8100" marB="0" anchor="ctr"/>
                </a:tc>
              </a:tr>
            </a:tbl>
          </a:graphicData>
        </a:graphic>
      </p:graphicFrame>
      <p:sp>
        <p:nvSpPr>
          <p:cNvPr id="43012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4BC8C3-AE60-46C3-B39E-F7AAFB599E45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>
              <a:cs typeface="Arial" charset="0"/>
            </a:endParaRPr>
          </a:p>
        </p:txBody>
      </p:sp>
      <p:sp>
        <p:nvSpPr>
          <p:cNvPr id="18" name="24 CuadroTexto"/>
          <p:cNvSpPr txBox="1"/>
          <p:nvPr/>
        </p:nvSpPr>
        <p:spPr>
          <a:xfrm>
            <a:off x="4876800" y="5230813"/>
            <a:ext cx="40036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+mj-lt"/>
                <a:cs typeface="+mn-cs"/>
              </a:rPr>
              <a:t>Referencias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Les </a:t>
            </a:r>
            <a:r>
              <a:rPr lang="es-ES" sz="1300" dirty="0" err="1">
                <a:latin typeface="+mj-lt"/>
                <a:cs typeface="+mn-cs"/>
              </a:rPr>
              <a:t>Corts</a:t>
            </a:r>
            <a:r>
              <a:rPr lang="es-ES" sz="1300" dirty="0">
                <a:latin typeface="+mj-lt"/>
                <a:cs typeface="+mn-cs"/>
              </a:rPr>
              <a:t>, Barcelona (500 plazas)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 err="1">
                <a:latin typeface="+mj-lt"/>
                <a:cs typeface="+mn-cs"/>
              </a:rPr>
              <a:t>Autobúses</a:t>
            </a:r>
            <a:r>
              <a:rPr lang="es-ES" sz="1300" dirty="0">
                <a:latin typeface="+mj-lt"/>
                <a:cs typeface="+mn-cs"/>
              </a:rPr>
              <a:t> Sagrada familia (160 plazas)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 err="1">
                <a:latin typeface="+mj-lt"/>
                <a:cs typeface="+mn-cs"/>
              </a:rPr>
              <a:t>Alzira</a:t>
            </a:r>
            <a:r>
              <a:rPr lang="es-ES" sz="1300" dirty="0">
                <a:latin typeface="+mj-lt"/>
                <a:cs typeface="+mn-cs"/>
              </a:rPr>
              <a:t> (30 plazas de discapacitados)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 err="1">
                <a:latin typeface="+mj-lt"/>
                <a:cs typeface="+mn-cs"/>
              </a:rPr>
              <a:t>Torrent</a:t>
            </a:r>
            <a:r>
              <a:rPr lang="es-ES" sz="1300" dirty="0">
                <a:latin typeface="+mj-lt"/>
                <a:cs typeface="+mn-cs"/>
              </a:rPr>
              <a:t> (piloto de 20 plazas)</a:t>
            </a:r>
            <a:endParaRPr lang="es-ES" sz="1300" dirty="0">
              <a:latin typeface="Calibri" pitchFamily="34" charset="0"/>
              <a:cs typeface="+mn-cs"/>
            </a:endParaRPr>
          </a:p>
          <a:p>
            <a:pPr marL="266700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600" b="1" dirty="0">
              <a:latin typeface="+mj-lt"/>
              <a:cs typeface="+mn-cs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4319" y="1573713"/>
            <a:ext cx="1591657" cy="385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5" name="Imagen 19"/>
          <p:cNvPicPr>
            <a:picLocks noChangeAspect="1"/>
          </p:cNvPicPr>
          <p:nvPr/>
        </p:nvPicPr>
        <p:blipFill>
          <a:blip r:embed="rId6"/>
          <a:srcRect l="6146" t="29816" r="51459" b="29074"/>
          <a:stretch>
            <a:fillRect/>
          </a:stretch>
        </p:blipFill>
        <p:spPr bwMode="auto">
          <a:xfrm>
            <a:off x="5576888" y="1384300"/>
            <a:ext cx="12763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ángulo 20"/>
          <p:cNvSpPr/>
          <p:nvPr/>
        </p:nvSpPr>
        <p:spPr>
          <a:xfrm>
            <a:off x="166688" y="896938"/>
            <a:ext cx="4597400" cy="5416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Supervisión de plazas de parking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La movilidad en una ciudad es una de las principales preocupaciones de ciudadanos y gobernantes de una ciudad. Disponer de datos permite disponer de criterios objetivos para para la definición de soluciones de movilidad.</a:t>
            </a:r>
            <a:endParaRPr lang="es-ES" sz="12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Beneficios: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Identificación de patrones de uso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Información disponible para el ciudadano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6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6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600" dirty="0">
              <a:latin typeface="Calibri" pitchFamily="34" charset="0"/>
              <a:cs typeface="+mn-cs"/>
            </a:endParaRPr>
          </a:p>
          <a:p>
            <a:pPr marL="0" lvl="1" indent="-95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Sobre la solución:</a:t>
            </a:r>
            <a:endParaRPr lang="es-ES" sz="1300" dirty="0">
              <a:latin typeface="+mn-lt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Sensor de campo magnético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Conectividad </a:t>
            </a:r>
            <a:r>
              <a:rPr lang="es-ES" sz="1600" dirty="0" err="1">
                <a:latin typeface="Calibri" pitchFamily="34" charset="0"/>
                <a:cs typeface="+mn-cs"/>
              </a:rPr>
              <a:t>Sigfox</a:t>
            </a:r>
            <a:r>
              <a:rPr lang="es-ES" sz="1600" dirty="0">
                <a:latin typeface="Calibri" pitchFamily="34" charset="0"/>
                <a:cs typeface="+mn-cs"/>
              </a:rPr>
              <a:t>: 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Larga autonomía y baja latencia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Sensores de bajo coste y largo alcance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Red implantada con conectividad directa sin repetidores ni GW</a:t>
            </a:r>
            <a:endParaRPr lang="es-ES" sz="13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Integración con servicio actual o app específica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Publicación para el ciudadano en: Web, aplicación o paneles informativos</a:t>
            </a:r>
            <a:endParaRPr lang="es-ES" sz="1300" dirty="0">
              <a:latin typeface="Calibri" pitchFamily="34" charset="0"/>
              <a:cs typeface="+mn-cs"/>
            </a:endParaRPr>
          </a:p>
        </p:txBody>
      </p:sp>
      <p:pic>
        <p:nvPicPr>
          <p:cNvPr id="13" name="Picture 11" descr="http://www.androidcentral.com/sites/androidcentral.com/files/styles/large_wm_brw/public/article_images/2014/12/parkopedia-map.jpg?itok=SLjEkK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556" y="3996641"/>
            <a:ext cx="1115644" cy="110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3020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43023" name="Object 15"/>
          <p:cNvGraphicFramePr>
            <a:graphicFrameLocks noChangeAspect="1"/>
          </p:cNvGraphicFramePr>
          <p:nvPr/>
        </p:nvGraphicFramePr>
        <p:xfrm>
          <a:off x="6303963" y="3605213"/>
          <a:ext cx="2576512" cy="1503362"/>
        </p:xfrm>
        <a:graphic>
          <a:graphicData uri="http://schemas.openxmlformats.org/presentationml/2006/ole">
            <p:oleObj spid="_x0000_s43023" r:id="rId8" imgW="3809524" imgH="222222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E61069-5A0B-4881-B395-989C7DDA2E7A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ES">
              <a:cs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7938" y="1922463"/>
            <a:ext cx="9159876" cy="523875"/>
          </a:xfrm>
          <a:prstGeom prst="rect">
            <a:avLst/>
          </a:prstGeom>
          <a:solidFill>
            <a:schemeClr val="bg1">
              <a:lumMod val="75000"/>
              <a:alpha val="42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latin typeface="+mn-lt"/>
                <a:cs typeface="+mn-cs"/>
              </a:rPr>
              <a:t>ASISTENCIA SOCIAL</a:t>
            </a:r>
            <a:endParaRPr lang="es-E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4036" name="Imagen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65938" y="119063"/>
            <a:ext cx="21891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0" y="3959225"/>
            <a:ext cx="9155113" cy="646113"/>
          </a:xfrm>
          <a:prstGeom prst="rect">
            <a:avLst/>
          </a:prstGeom>
          <a:solidFill>
            <a:schemeClr val="bg1">
              <a:lumMod val="65000"/>
              <a:alpha val="76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En 2050, España se situará, según la ONU, como el país más envejecido del mundo, donde el 40% de la población se situará por encima de los 60 años. </a:t>
            </a:r>
            <a:r>
              <a:rPr lang="es-ES" sz="1600" dirty="0">
                <a:latin typeface="+mn-lt"/>
                <a:cs typeface="+mn-cs"/>
                <a:hlinkClick r:id="rId3"/>
              </a:rPr>
              <a:t>[</a:t>
            </a:r>
            <a:r>
              <a:rPr lang="es-ES" sz="1600" dirty="0">
                <a:latin typeface="+mn-lt"/>
                <a:cs typeface="+mn-cs"/>
                <a:hlinkClick r:id="rId4"/>
              </a:rPr>
              <a:t>www.unpopulation.org</a:t>
            </a:r>
            <a:r>
              <a:rPr lang="es-ES" sz="1600" dirty="0">
                <a:latin typeface="+mn-lt"/>
                <a:cs typeface="+mn-cs"/>
                <a:hlinkClick r:id="rId3"/>
              </a:rPr>
              <a:t>]</a:t>
            </a:r>
            <a:endParaRPr lang="es-ES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4038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2574925" y="2143125"/>
            <a:ext cx="5211763" cy="2230438"/>
          </a:xfrm>
        </p:spPr>
        <p:txBody>
          <a:bodyPr/>
          <a:lstStyle/>
          <a:p>
            <a:pPr fontAlgn="auto">
              <a:lnSpc>
                <a:spcPts val="2800"/>
              </a:lnSpc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000"/>
              <a:t>Cellnex Telecom</a:t>
            </a:r>
          </a:p>
          <a:p>
            <a:pPr fontAlgn="auto">
              <a:lnSpc>
                <a:spcPts val="2800"/>
              </a:lnSpc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000"/>
              <a:t>Ecosistema </a:t>
            </a:r>
            <a:r>
              <a:rPr lang="es-ES" sz="2000" err="1"/>
              <a:t>IoT</a:t>
            </a:r>
            <a:r>
              <a:rPr lang="es-ES" sz="2000"/>
              <a:t> </a:t>
            </a:r>
          </a:p>
          <a:p>
            <a:pPr fontAlgn="auto">
              <a:lnSpc>
                <a:spcPts val="2800"/>
              </a:lnSpc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000"/>
              <a:t>Casos de Uso</a:t>
            </a:r>
          </a:p>
          <a:p>
            <a:pPr fontAlgn="auto">
              <a:lnSpc>
                <a:spcPts val="2800"/>
              </a:lnSpc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000"/>
              <a:t>Ecosistema </a:t>
            </a:r>
            <a:r>
              <a:rPr lang="es-ES" sz="2000" err="1"/>
              <a:t>CityOS</a:t>
            </a:r>
            <a:endParaRPr lang="es-E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Asistencia Social</a:t>
            </a:r>
          </a:p>
        </p:txBody>
      </p:sp>
      <p:sp>
        <p:nvSpPr>
          <p:cNvPr id="7" name="18 CuadroTexto"/>
          <p:cNvSpPr txBox="1"/>
          <p:nvPr/>
        </p:nvSpPr>
        <p:spPr>
          <a:xfrm>
            <a:off x="406400" y="1077913"/>
            <a:ext cx="2782888" cy="454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9050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s-ES" sz="1400" dirty="0">
                <a:latin typeface="Calibri" pitchFamily="34" charset="0"/>
                <a:cs typeface="+mn-cs"/>
              </a:rPr>
              <a:t>Ventajas empresa:</a:t>
            </a:r>
          </a:p>
          <a:p>
            <a:pPr marL="64770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s-ES" sz="1400" dirty="0">
              <a:latin typeface="Calibri" pitchFamily="34" charset="0"/>
              <a:cs typeface="+mn-cs"/>
            </a:endParaRP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j-lt"/>
                <a:cs typeface="+mn-cs"/>
              </a:rPr>
              <a:t>Registro temporal</a:t>
            </a:r>
            <a:r>
              <a:rPr lang="es-ES" sz="1300" dirty="0">
                <a:latin typeface="+mj-lt"/>
                <a:cs typeface="+mn-cs"/>
              </a:rPr>
              <a:t>: detección </a:t>
            </a:r>
            <a:r>
              <a:rPr lang="es-ES" sz="1300" dirty="0">
                <a:latin typeface="+mj-lt"/>
                <a:cs typeface="+mn-cs"/>
              </a:rPr>
              <a:t>hora entrada/salida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j-lt"/>
                <a:cs typeface="+mn-cs"/>
              </a:rPr>
              <a:t>Identificación</a:t>
            </a:r>
            <a:r>
              <a:rPr lang="es-ES" sz="1300" dirty="0">
                <a:latin typeface="+mj-lt"/>
                <a:cs typeface="+mn-cs"/>
              </a:rPr>
              <a:t> de la </a:t>
            </a:r>
            <a:r>
              <a:rPr lang="es-ES" sz="1300" dirty="0">
                <a:latin typeface="+mj-lt"/>
                <a:cs typeface="+mn-cs"/>
              </a:rPr>
              <a:t>persona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n-lt"/>
                <a:cs typeface="+mn-cs"/>
              </a:rPr>
              <a:t>Mejora el servicio</a:t>
            </a:r>
            <a:r>
              <a:rPr lang="es-ES" sz="1300" dirty="0">
                <a:latin typeface="+mn-lt"/>
                <a:cs typeface="+mn-cs"/>
              </a:rPr>
              <a:t>: disminuye el </a:t>
            </a:r>
            <a:r>
              <a:rPr lang="es-ES" sz="1300" dirty="0">
                <a:latin typeface="+mn-lt"/>
                <a:cs typeface="+mn-cs"/>
              </a:rPr>
              <a:t>absentismo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n-lt"/>
                <a:cs typeface="+mn-cs"/>
              </a:rPr>
              <a:t>Mejor gestión </a:t>
            </a:r>
            <a:r>
              <a:rPr lang="es-ES" sz="1300" dirty="0">
                <a:latin typeface="+mn-lt"/>
                <a:cs typeface="+mn-cs"/>
              </a:rPr>
              <a:t>de recursos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n-lt"/>
                <a:cs typeface="+mn-cs"/>
              </a:rPr>
              <a:t>Mejora la tarificación </a:t>
            </a:r>
            <a:r>
              <a:rPr lang="es-ES" sz="1300" dirty="0">
                <a:latin typeface="+mn-lt"/>
                <a:cs typeface="+mn-cs"/>
              </a:rPr>
              <a:t>del servicio.</a:t>
            </a:r>
          </a:p>
          <a:p>
            <a:pPr marL="361950" lvl="2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00" dirty="0">
              <a:latin typeface="+mj-lt"/>
              <a:cs typeface="+mn-cs"/>
            </a:endParaRP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300" dirty="0">
              <a:latin typeface="+mj-lt"/>
              <a:cs typeface="+mn-cs"/>
            </a:endParaRPr>
          </a:p>
          <a:p>
            <a:pPr marL="190500" lvl="1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s-ES" sz="1400" dirty="0">
                <a:latin typeface="Calibri" pitchFamily="34" charset="0"/>
                <a:cs typeface="+mn-cs"/>
              </a:rPr>
              <a:t>Ventajas </a:t>
            </a:r>
            <a:r>
              <a:rPr lang="es-ES" sz="1400" dirty="0">
                <a:latin typeface="Calibri" pitchFamily="34" charset="0"/>
                <a:cs typeface="+mn-cs"/>
              </a:rPr>
              <a:t>usuario:</a:t>
            </a:r>
            <a:endParaRPr lang="es-ES" sz="1400" dirty="0">
              <a:latin typeface="Calibri" pitchFamily="34" charset="0"/>
              <a:cs typeface="+mn-cs"/>
            </a:endParaRP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300" dirty="0">
              <a:latin typeface="+mj-lt"/>
              <a:cs typeface="+mn-cs"/>
            </a:endParaRP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Control en </a:t>
            </a:r>
            <a:r>
              <a:rPr lang="es-ES" sz="1300" b="1" dirty="0">
                <a:latin typeface="+mj-lt"/>
                <a:cs typeface="+mn-cs"/>
              </a:rPr>
              <a:t>tiempo real </a:t>
            </a:r>
            <a:r>
              <a:rPr lang="es-ES" sz="1300" dirty="0">
                <a:latin typeface="+mj-lt"/>
                <a:cs typeface="+mn-cs"/>
              </a:rPr>
              <a:t>del servicio</a:t>
            </a: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j-lt"/>
                <a:cs typeface="+mn-cs"/>
              </a:rPr>
              <a:t>Botón de </a:t>
            </a:r>
            <a:r>
              <a:rPr lang="es-ES" sz="1300" b="1" dirty="0">
                <a:latin typeface="+mj-lt"/>
                <a:cs typeface="+mn-cs"/>
              </a:rPr>
              <a:t>pánico: </a:t>
            </a:r>
            <a:r>
              <a:rPr lang="es-ES" sz="1300" dirty="0">
                <a:latin typeface="+mj-lt"/>
                <a:cs typeface="+mn-cs"/>
              </a:rPr>
              <a:t>conexión directa con servicios de emergencia o familiares.</a:t>
            </a:r>
            <a:endParaRPr lang="es-ES" sz="1300" dirty="0">
              <a:latin typeface="+mj-lt"/>
              <a:cs typeface="+mn-cs"/>
            </a:endParaRPr>
          </a:p>
          <a:p>
            <a:pPr marL="5349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Evolución</a:t>
            </a:r>
            <a:r>
              <a:rPr lang="es-ES" sz="1300" dirty="0">
                <a:latin typeface="+mj-lt"/>
                <a:cs typeface="+mn-cs"/>
              </a:rPr>
              <a:t>: </a:t>
            </a:r>
            <a:r>
              <a:rPr lang="es-ES" sz="1300" dirty="0">
                <a:latin typeface="+mj-lt"/>
                <a:cs typeface="+mn-cs"/>
              </a:rPr>
              <a:t>Localización (ubicación </a:t>
            </a:r>
            <a:r>
              <a:rPr lang="es-ES" sz="1300" dirty="0">
                <a:latin typeface="+mj-lt"/>
                <a:cs typeface="+mn-cs"/>
              </a:rPr>
              <a:t>del personal dentro de la </a:t>
            </a:r>
            <a:r>
              <a:rPr lang="es-ES" sz="1300" dirty="0">
                <a:latin typeface="+mj-lt"/>
                <a:cs typeface="+mn-cs"/>
              </a:rPr>
              <a:t>casa)</a:t>
            </a:r>
            <a:endParaRPr lang="es-ES" sz="1300" dirty="0">
              <a:latin typeface="+mj-lt"/>
              <a:cs typeface="+mn-cs"/>
            </a:endParaRPr>
          </a:p>
        </p:txBody>
      </p:sp>
      <p:sp>
        <p:nvSpPr>
          <p:cNvPr id="45060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0BE27E-374C-41F6-9ACB-2A2108BFEFA5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ES">
              <a:cs typeface="Arial" charset="0"/>
            </a:endParaRPr>
          </a:p>
        </p:txBody>
      </p:sp>
      <p:sp>
        <p:nvSpPr>
          <p:cNvPr id="45062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3535363" y="1331913"/>
          <a:ext cx="5080000" cy="3073400"/>
        </p:xfrm>
        <a:graphic>
          <a:graphicData uri="http://schemas.openxmlformats.org/presentationml/2006/ole">
            <p:oleObj spid="_x0000_s45064" r:id="rId4" imgW="5079365" imgH="3073016" progId="">
              <p:embed/>
            </p:oleObj>
          </a:graphicData>
        </a:graphic>
      </p:graphicFrame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5151438" y="4405313"/>
          <a:ext cx="2663825" cy="2016125"/>
        </p:xfrm>
        <a:graphic>
          <a:graphicData uri="http://schemas.openxmlformats.org/presentationml/2006/ole">
            <p:oleObj spid="_x0000_s45065" r:id="rId5" imgW="3809524" imgH="28825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ECC410-4359-4C81-B927-95DDB12DF79D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ES">
              <a:cs typeface="Arial" charset="0"/>
            </a:endParaRPr>
          </a:p>
        </p:txBody>
      </p:sp>
      <p:sp>
        <p:nvSpPr>
          <p:cNvPr id="47107" name="CuadroTexto 4"/>
          <p:cNvSpPr txBox="1">
            <a:spLocks noChangeArrowheads="1"/>
          </p:cNvSpPr>
          <p:nvPr/>
        </p:nvSpPr>
        <p:spPr bwMode="auto">
          <a:xfrm>
            <a:off x="6350" y="996950"/>
            <a:ext cx="9159875" cy="523875"/>
          </a:xfrm>
          <a:prstGeom prst="rect">
            <a:avLst/>
          </a:prstGeom>
          <a:solidFill>
            <a:srgbClr val="FFC00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Calibri" pitchFamily="34" charset="0"/>
              </a:rPr>
              <a:t>MONITORIZACIÓN CADENA DE FRIO</a:t>
            </a:r>
          </a:p>
        </p:txBody>
      </p:sp>
      <p:pic>
        <p:nvPicPr>
          <p:cNvPr id="47108" name="Imagen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93663"/>
            <a:ext cx="21891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CuadroTexto 6"/>
          <p:cNvSpPr txBox="1">
            <a:spLocks noChangeArrowheads="1"/>
          </p:cNvSpPr>
          <p:nvPr/>
        </p:nvSpPr>
        <p:spPr bwMode="auto">
          <a:xfrm>
            <a:off x="6350" y="1628775"/>
            <a:ext cx="9159875" cy="369888"/>
          </a:xfrm>
          <a:prstGeom prst="rect">
            <a:avLst/>
          </a:prstGeom>
          <a:solidFill>
            <a:srgbClr val="FFC00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	Carga dentro de los límites de temperatura exigidos</a:t>
            </a:r>
          </a:p>
        </p:txBody>
      </p:sp>
      <p:sp>
        <p:nvSpPr>
          <p:cNvPr id="47110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Monitorización cadena de frío</a:t>
            </a:r>
          </a:p>
        </p:txBody>
      </p:sp>
      <p:sp>
        <p:nvSpPr>
          <p:cNvPr id="48130" name="AutoShape 2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48131" name="AutoShape 4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22536" name="10 CuadroTexto"/>
          <p:cNvSpPr txBox="1">
            <a:spLocks noChangeArrowheads="1"/>
          </p:cNvSpPr>
          <p:nvPr/>
        </p:nvSpPr>
        <p:spPr bwMode="auto">
          <a:xfrm>
            <a:off x="334963" y="1330325"/>
            <a:ext cx="41148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300" dirty="0" smtClean="0">
                <a:cs typeface="+mn-cs"/>
              </a:rPr>
              <a:t> Gran </a:t>
            </a:r>
            <a:r>
              <a:rPr lang="es-ES" altLang="es-ES" sz="1300" b="1" dirty="0" smtClean="0">
                <a:cs typeface="+mn-cs"/>
              </a:rPr>
              <a:t>valor añadido </a:t>
            </a:r>
            <a:r>
              <a:rPr lang="es-ES" altLang="es-ES" sz="1300" dirty="0" smtClean="0">
                <a:cs typeface="+mn-cs"/>
              </a:rPr>
              <a:t>respecto otras empresas que prestan el mismo servicio.</a:t>
            </a:r>
          </a:p>
          <a:p>
            <a:pPr marL="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300" dirty="0" smtClean="0">
                <a:cs typeface="+mn-cs"/>
              </a:rPr>
              <a:t> El cliente podrá saber </a:t>
            </a:r>
            <a:r>
              <a:rPr lang="es-ES" altLang="es-ES" sz="1300" b="1" dirty="0" smtClean="0">
                <a:cs typeface="+mn-cs"/>
              </a:rPr>
              <a:t>remotamente</a:t>
            </a:r>
            <a:r>
              <a:rPr lang="es-ES" altLang="es-ES" sz="1300" dirty="0" smtClean="0">
                <a:cs typeface="+mn-cs"/>
              </a:rPr>
              <a:t> el estado de la carga.</a:t>
            </a:r>
          </a:p>
          <a:p>
            <a:pPr marL="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300" dirty="0" smtClean="0">
                <a:cs typeface="+mn-cs"/>
              </a:rPr>
              <a:t> Útil para la respuesta de </a:t>
            </a:r>
            <a:r>
              <a:rPr lang="es-ES" altLang="es-ES" sz="1300" b="1" dirty="0" smtClean="0">
                <a:cs typeface="+mn-cs"/>
              </a:rPr>
              <a:t>reclamaciones</a:t>
            </a:r>
            <a:r>
              <a:rPr lang="es-ES" altLang="es-ES" sz="1300" dirty="0" smtClean="0">
                <a:cs typeface="+mn-cs"/>
              </a:rPr>
              <a:t> en caso de deterioro de la carga.</a:t>
            </a:r>
          </a:p>
          <a:p>
            <a:pPr marL="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300" dirty="0" smtClean="0">
                <a:cs typeface="+mn-cs"/>
              </a:rPr>
              <a:t> Reporta información de </a:t>
            </a:r>
            <a:r>
              <a:rPr lang="es-ES" altLang="es-ES" sz="1300" b="1" dirty="0" smtClean="0">
                <a:cs typeface="+mn-cs"/>
              </a:rPr>
              <a:t>temperatura</a:t>
            </a:r>
            <a:r>
              <a:rPr lang="es-ES" altLang="es-ES" sz="1300" dirty="0" smtClean="0">
                <a:cs typeface="+mn-cs"/>
              </a:rPr>
              <a:t> y notifica que </a:t>
            </a:r>
            <a:r>
              <a:rPr lang="es-ES" altLang="es-ES" sz="1300" b="1" dirty="0" smtClean="0">
                <a:cs typeface="+mn-cs"/>
              </a:rPr>
              <a:t>las puertas </a:t>
            </a:r>
            <a:r>
              <a:rPr lang="es-ES" altLang="es-ES" sz="1300" dirty="0" smtClean="0">
                <a:cs typeface="+mn-cs"/>
              </a:rPr>
              <a:t>de carga de un camión </a:t>
            </a:r>
            <a:r>
              <a:rPr lang="es-ES" altLang="es-ES" sz="1300" b="1" dirty="0" smtClean="0">
                <a:cs typeface="+mn-cs"/>
              </a:rPr>
              <a:t>se han abierto</a:t>
            </a:r>
            <a:r>
              <a:rPr lang="es-ES" altLang="es-ES" sz="1300" dirty="0" smtClean="0">
                <a:cs typeface="+mn-cs"/>
              </a:rPr>
              <a:t>. </a:t>
            </a:r>
          </a:p>
          <a:p>
            <a:pPr marL="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300" b="1" dirty="0" smtClean="0">
                <a:cs typeface="+mn-cs"/>
              </a:rPr>
              <a:t> Simple instalación </a:t>
            </a:r>
            <a:r>
              <a:rPr lang="es-ES" altLang="es-ES" sz="1300" dirty="0" smtClean="0">
                <a:cs typeface="+mn-cs"/>
              </a:rPr>
              <a:t>sin ningún tipo de cableado.</a:t>
            </a:r>
          </a:p>
          <a:p>
            <a:pPr marL="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300" dirty="0" smtClean="0">
                <a:cs typeface="+mn-cs"/>
              </a:rPr>
              <a:t> Elimina la necesidad de </a:t>
            </a:r>
            <a:r>
              <a:rPr lang="es-ES" altLang="es-ES" sz="1300" b="1" dirty="0" smtClean="0">
                <a:cs typeface="+mn-cs"/>
              </a:rPr>
              <a:t>gestionar tarjetas SIM </a:t>
            </a:r>
            <a:r>
              <a:rPr lang="es-ES" altLang="es-ES" sz="1300" dirty="0" smtClean="0">
                <a:cs typeface="+mn-cs"/>
              </a:rPr>
              <a:t>(</a:t>
            </a:r>
            <a:r>
              <a:rPr lang="es-ES" altLang="es-ES" sz="1300" dirty="0" err="1" smtClean="0">
                <a:cs typeface="+mn-cs"/>
              </a:rPr>
              <a:t>roaming</a:t>
            </a:r>
            <a:r>
              <a:rPr lang="es-ES" altLang="es-ES" sz="1300" dirty="0" smtClean="0">
                <a:cs typeface="+mn-cs"/>
              </a:rPr>
              <a:t> en caso de ruta intercontinentales)</a:t>
            </a:r>
          </a:p>
          <a:p>
            <a:pPr marL="285750" indent="-285750" fontAlgn="auto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s-ES" altLang="es-ES" sz="1300" dirty="0" smtClean="0">
              <a:cs typeface="+mn-cs"/>
            </a:endParaRPr>
          </a:p>
          <a:p>
            <a:pPr algn="just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s-ES" altLang="es-ES" sz="1800" dirty="0" smtClean="0">
              <a:cs typeface="+mn-cs"/>
            </a:endParaRPr>
          </a:p>
        </p:txBody>
      </p:sp>
      <p:sp>
        <p:nvSpPr>
          <p:cNvPr id="48133" name="Rectangle 5" descr="Resultado de imagen de Wypla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48135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1F5196-81DC-4AC3-B787-793CE6F35A1D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6863" y="930275"/>
            <a:ext cx="3946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s-ES" altLang="es-ES" dirty="0">
                <a:latin typeface="+mn-lt"/>
                <a:cs typeface="+mn-cs"/>
              </a:rPr>
              <a:t>Ventajas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cs typeface="+mn-cs"/>
              </a:rPr>
              <a:t> </a:t>
            </a:r>
            <a:endParaRPr lang="es-ES" dirty="0">
              <a:latin typeface="+mn-lt"/>
              <a:cs typeface="+mn-cs"/>
            </a:endParaRPr>
          </a:p>
        </p:txBody>
      </p:sp>
      <p:pic>
        <p:nvPicPr>
          <p:cNvPr id="48137" name="Imagen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575" y="4622800"/>
            <a:ext cx="2705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75" y="4116388"/>
            <a:ext cx="2143125" cy="2143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175" y="4552950"/>
            <a:ext cx="2044700" cy="15732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140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48142" name="Object 14"/>
          <p:cNvGraphicFramePr>
            <a:graphicFrameLocks noChangeAspect="1"/>
          </p:cNvGraphicFramePr>
          <p:nvPr/>
        </p:nvGraphicFramePr>
        <p:xfrm>
          <a:off x="4968875" y="1830388"/>
          <a:ext cx="3810000" cy="1879600"/>
        </p:xfrm>
        <a:graphic>
          <a:graphicData uri="http://schemas.openxmlformats.org/presentationml/2006/ole">
            <p:oleObj spid="_x0000_s48142" r:id="rId7" imgW="3809524" imgH="187936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3C090C-6B84-4F38-A352-F3374975E2B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ES">
              <a:cs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350" y="4297363"/>
            <a:ext cx="9159875" cy="523875"/>
          </a:xfrm>
          <a:prstGeom prst="rect">
            <a:avLst/>
          </a:prstGeom>
          <a:solidFill>
            <a:schemeClr val="tx2">
              <a:lumMod val="75000"/>
              <a:alpha val="38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latin typeface="+mn-lt"/>
                <a:cs typeface="+mn-cs"/>
              </a:rPr>
              <a:t>LOCALIZACIÓN DE VEHICULOS O ACTIVOS</a:t>
            </a:r>
            <a:endParaRPr lang="es-E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50180" name="Imagen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93663"/>
            <a:ext cx="21891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6350" y="4929188"/>
            <a:ext cx="9159875" cy="923925"/>
          </a:xfrm>
          <a:prstGeom prst="rect">
            <a:avLst/>
          </a:prstGeom>
          <a:solidFill>
            <a:schemeClr val="tx2">
              <a:lumMod val="75000"/>
              <a:alpha val="38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Objetivo de la CE 2020: Lograr 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un sistema europeo de transporte que utilice eficientemente los recursos, sea respetuoso con el medio ambiente, sea seguro y no presente discontinuidades, en beneficio de los ciudadanos, la economía y la sociedad</a:t>
            </a:r>
          </a:p>
        </p:txBody>
      </p:sp>
      <p:sp>
        <p:nvSpPr>
          <p:cNvPr id="50182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6748462" cy="638175"/>
          </a:xfrm>
        </p:spPr>
        <p:txBody>
          <a:bodyPr/>
          <a:lstStyle/>
          <a:p>
            <a:pPr marL="180975" indent="-180975"/>
            <a:r>
              <a:rPr lang="es-ES_tradnl" sz="2400" smtClean="0"/>
              <a:t>Posicionamiento de vehículos o activos</a:t>
            </a:r>
          </a:p>
        </p:txBody>
      </p:sp>
      <p:sp>
        <p:nvSpPr>
          <p:cNvPr id="51202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08330B-5CB3-460A-BF93-C0F135D11F83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ES">
              <a:cs typeface="Arial" charset="0"/>
            </a:endParaRPr>
          </a:p>
        </p:txBody>
      </p:sp>
      <p:pic>
        <p:nvPicPr>
          <p:cNvPr id="51203" name="Imagen 15"/>
          <p:cNvPicPr>
            <a:picLocks noChangeAspect="1"/>
          </p:cNvPicPr>
          <p:nvPr/>
        </p:nvPicPr>
        <p:blipFill>
          <a:blip r:embed="rId3"/>
          <a:srcRect l="32500" t="31482" r="15277" b="19383"/>
          <a:stretch>
            <a:fillRect/>
          </a:stretch>
        </p:blipFill>
        <p:spPr bwMode="auto">
          <a:xfrm>
            <a:off x="7143750" y="1271588"/>
            <a:ext cx="147161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14 CuadroTexto"/>
          <p:cNvSpPr txBox="1"/>
          <p:nvPr/>
        </p:nvSpPr>
        <p:spPr>
          <a:xfrm>
            <a:off x="5064125" y="2170113"/>
            <a:ext cx="3873500" cy="2738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6700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b="1" dirty="0">
                <a:latin typeface="+mj-lt"/>
                <a:cs typeface="+mn-cs"/>
              </a:rPr>
              <a:t>Control de la flota de bicicletas:</a:t>
            </a:r>
            <a:endParaRPr lang="es-ES" sz="1600" b="1" dirty="0">
              <a:latin typeface="+mj-lt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Integración en la bicicleta (por ejemplo en el manillar)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Válido para uso público o privado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Alarmas en función de:</a:t>
            </a:r>
          </a:p>
          <a:p>
            <a:pPr marL="9921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Vehículo fuera de las “zonas seguras”.</a:t>
            </a:r>
          </a:p>
          <a:p>
            <a:pPr marL="9921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Vehículo no aparcado por más de X horas.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Envío de posición cada 10 minutos cuando el dispositivo está en movimiento.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Posibilidad de activación del modo seguimiento en caso de sospecha de robo.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300" dirty="0">
              <a:latin typeface="+mj-lt"/>
              <a:cs typeface="+mn-cs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85738" y="1023938"/>
            <a:ext cx="5018087" cy="48323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Tracking de vehículos.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Una ciudad dispone de múltiples activos móviles (bicicletas, coches, camiones, etc.) a controlar.</a:t>
            </a:r>
            <a:endParaRPr lang="es-ES" sz="12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Beneficios: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Detección de patrones de uso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Detección de usos indebidos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Recuperación de vehículos robados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Optimización del mantenimiento del vehículo</a:t>
            </a:r>
            <a:endParaRPr lang="es-ES" sz="1600" dirty="0">
              <a:latin typeface="Calibri" pitchFamily="34" charset="0"/>
              <a:cs typeface="+mn-cs"/>
            </a:endParaRPr>
          </a:p>
          <a:p>
            <a:pPr marL="0" lvl="1" indent="-95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Sobre </a:t>
            </a: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la solución:</a:t>
            </a:r>
            <a:endParaRPr lang="es-ES" sz="1300" dirty="0">
              <a:latin typeface="+mn-lt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Localización </a:t>
            </a:r>
            <a:r>
              <a:rPr lang="es-ES" sz="1600" dirty="0">
                <a:latin typeface="Calibri" pitchFamily="34" charset="0"/>
                <a:cs typeface="+mn-cs"/>
              </a:rPr>
              <a:t>por GPS </a:t>
            </a:r>
            <a:endParaRPr lang="es-ES" sz="16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Conectividad </a:t>
            </a:r>
            <a:r>
              <a:rPr lang="es-ES" sz="1600" dirty="0" err="1">
                <a:latin typeface="Calibri" pitchFamily="34" charset="0"/>
                <a:cs typeface="+mn-cs"/>
              </a:rPr>
              <a:t>Sigfox</a:t>
            </a:r>
            <a:r>
              <a:rPr lang="es-ES" sz="1600" dirty="0">
                <a:latin typeface="Calibri" pitchFamily="34" charset="0"/>
                <a:cs typeface="+mn-cs"/>
              </a:rPr>
              <a:t>: 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Larga autonomía 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Sensores de bajo coste y cobertura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Cobertura ya instalada</a:t>
            </a:r>
            <a:endParaRPr lang="es-ES" sz="13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Integración con servicio actual o uso de aplicación específica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Aplicación </a:t>
            </a:r>
            <a:r>
              <a:rPr lang="es-ES" sz="1600" dirty="0">
                <a:latin typeface="Calibri" pitchFamily="34" charset="0"/>
                <a:cs typeface="+mn-cs"/>
              </a:rPr>
              <a:t>de </a:t>
            </a:r>
            <a:r>
              <a:rPr lang="es-ES" sz="1600" dirty="0">
                <a:latin typeface="Calibri" pitchFamily="34" charset="0"/>
                <a:cs typeface="+mn-cs"/>
              </a:rPr>
              <a:t>gestión y aplicación de usuario:</a:t>
            </a:r>
            <a:endParaRPr lang="es-ES" sz="1600" dirty="0">
              <a:latin typeface="Calibri" pitchFamily="34" charset="0"/>
              <a:cs typeface="+mn-cs"/>
            </a:endParaRP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Avisos y alarmas según comportamiento</a:t>
            </a: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Mapa con ubicación de </a:t>
            </a:r>
            <a:r>
              <a:rPr lang="es-ES" sz="1300" dirty="0">
                <a:latin typeface="Calibri" pitchFamily="34" charset="0"/>
                <a:cs typeface="+mn-cs"/>
              </a:rPr>
              <a:t>flota</a:t>
            </a:r>
            <a:endParaRPr lang="es-ES" sz="1300" dirty="0">
              <a:latin typeface="Calibri" pitchFamily="34" charset="0"/>
              <a:cs typeface="+mn-cs"/>
            </a:endParaRPr>
          </a:p>
          <a:p>
            <a:pPr marL="7429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300" dirty="0">
                <a:latin typeface="Calibri" pitchFamily="34" charset="0"/>
                <a:cs typeface="+mn-cs"/>
              </a:rPr>
              <a:t>Histórico de </a:t>
            </a:r>
            <a:r>
              <a:rPr lang="es-ES" sz="1300" dirty="0">
                <a:latin typeface="Calibri" pitchFamily="34" charset="0"/>
                <a:cs typeface="+mn-cs"/>
              </a:rPr>
              <a:t>trayectos</a:t>
            </a:r>
            <a:endParaRPr lang="es-ES" sz="1300" dirty="0">
              <a:latin typeface="Calibri" pitchFamily="34" charset="0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530" y="5027403"/>
            <a:ext cx="2090061" cy="139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1211" name="Object 11"/>
          <p:cNvGraphicFramePr>
            <a:graphicFrameLocks noChangeAspect="1"/>
          </p:cNvGraphicFramePr>
          <p:nvPr/>
        </p:nvGraphicFramePr>
        <p:xfrm>
          <a:off x="5064125" y="922338"/>
          <a:ext cx="1655763" cy="1247775"/>
        </p:xfrm>
        <a:graphic>
          <a:graphicData uri="http://schemas.openxmlformats.org/presentationml/2006/ole">
            <p:oleObj spid="_x0000_s51211" r:id="rId5" imgW="1904762" imgH="1434415" progId="">
              <p:embed/>
            </p:oleObj>
          </a:graphicData>
        </a:graphic>
      </p:graphicFrame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6851650" y="5172075"/>
          <a:ext cx="1905000" cy="1066800"/>
        </p:xfrm>
        <a:graphic>
          <a:graphicData uri="http://schemas.openxmlformats.org/presentationml/2006/ole">
            <p:oleObj spid="_x0000_s51212" r:id="rId6" imgW="1904762" imgH="1066291" progId="">
              <p:embed/>
            </p:oleObj>
          </a:graphicData>
        </a:graphic>
      </p:graphicFrame>
      <p:graphicFrame>
        <p:nvGraphicFramePr>
          <p:cNvPr id="51213" name="Object 13"/>
          <p:cNvGraphicFramePr>
            <a:graphicFrameLocks noChangeAspect="1"/>
          </p:cNvGraphicFramePr>
          <p:nvPr/>
        </p:nvGraphicFramePr>
        <p:xfrm>
          <a:off x="3649663" y="5457825"/>
          <a:ext cx="868362" cy="781050"/>
        </p:xfrm>
        <a:graphic>
          <a:graphicData uri="http://schemas.openxmlformats.org/presentationml/2006/ole">
            <p:oleObj spid="_x0000_s51213" r:id="rId7" imgW="1269841" imgH="11424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9CA1B3-98E3-4393-8B4B-276667214DB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ES">
              <a:cs typeface="Arial" charset="0"/>
            </a:endParaRPr>
          </a:p>
        </p:txBody>
      </p:sp>
      <p:pic>
        <p:nvPicPr>
          <p:cNvPr id="52227" name="Imagen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9688" y="1946275"/>
            <a:ext cx="1671637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0" y="476250"/>
            <a:ext cx="9144000" cy="523875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latin typeface="+mn-lt"/>
                <a:cs typeface="+mn-cs"/>
              </a:rPr>
              <a:t>SEGURIDAD</a:t>
            </a: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350" y="1214438"/>
            <a:ext cx="9159875" cy="369887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La seguridad es el principal enemigo de los mortales. (William Shakespeare)</a:t>
            </a:r>
          </a:p>
        </p:txBody>
      </p:sp>
      <p:sp>
        <p:nvSpPr>
          <p:cNvPr id="52230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pPr marL="180975" indent="-180975"/>
            <a:r>
              <a:rPr lang="es-ES_tradnl" sz="2400" smtClean="0"/>
              <a:t>Seguridad (Alarmas)</a:t>
            </a:r>
          </a:p>
        </p:txBody>
      </p:sp>
      <p:sp>
        <p:nvSpPr>
          <p:cNvPr id="36" name="14 CuadroTexto"/>
          <p:cNvSpPr txBox="1"/>
          <p:nvPr/>
        </p:nvSpPr>
        <p:spPr>
          <a:xfrm>
            <a:off x="414338" y="981075"/>
            <a:ext cx="4048125" cy="53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66700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b="1" dirty="0">
                <a:latin typeface="+mj-lt"/>
                <a:cs typeface="+mn-cs"/>
              </a:rPr>
              <a:t>Solución tradicional</a:t>
            </a:r>
            <a:endParaRPr lang="es-ES" sz="1600" b="1" dirty="0">
              <a:latin typeface="+mj-lt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Envío de alertas mediante red celular tradicional </a:t>
            </a:r>
          </a:p>
        </p:txBody>
      </p:sp>
      <p:sp>
        <p:nvSpPr>
          <p:cNvPr id="37" name="18 CuadroTexto"/>
          <p:cNvSpPr txBox="1"/>
          <p:nvPr/>
        </p:nvSpPr>
        <p:spPr>
          <a:xfrm>
            <a:off x="666750" y="1700213"/>
            <a:ext cx="3554413" cy="217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Limitaciones</a:t>
            </a:r>
            <a:endParaRPr lang="es-ES" b="1" dirty="0">
              <a:solidFill>
                <a:srgbClr val="FF0000"/>
              </a:solidFill>
              <a:latin typeface="+mj-lt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Fácilmente interferida mediante </a:t>
            </a:r>
            <a:r>
              <a:rPr lang="es-ES" sz="1300" dirty="0">
                <a:latin typeface="+mn-lt"/>
                <a:cs typeface="+mn-cs"/>
              </a:rPr>
              <a:t>inhibidores de </a:t>
            </a:r>
            <a:r>
              <a:rPr lang="es-ES" sz="1300" dirty="0">
                <a:latin typeface="+mn-lt"/>
                <a:cs typeface="+mn-cs"/>
              </a:rPr>
              <a:t>frecuencia.</a:t>
            </a:r>
            <a:endParaRPr lang="es-ES" sz="1300" dirty="0">
              <a:latin typeface="+mn-lt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 Aunque se dispare la alarma, ni el centro de control ni las autoridades recibirán aviso.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 Instalación y mantenimiento costoso.</a:t>
            </a:r>
          </a:p>
          <a:p>
            <a:pPr marL="9921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Carga de baterías</a:t>
            </a:r>
          </a:p>
          <a:p>
            <a:pPr marL="992188" lvl="2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Gestión tarjetas SIM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300" dirty="0">
              <a:latin typeface="+mj-lt"/>
              <a:cs typeface="+mn-cs"/>
            </a:endParaRPr>
          </a:p>
        </p:txBody>
      </p:sp>
      <p:sp>
        <p:nvSpPr>
          <p:cNvPr id="38" name="19 CuadroTexto"/>
          <p:cNvSpPr txBox="1"/>
          <p:nvPr/>
        </p:nvSpPr>
        <p:spPr>
          <a:xfrm>
            <a:off x="5091113" y="4016375"/>
            <a:ext cx="3678237" cy="2370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+mj-lt"/>
                <a:cs typeface="+mn-cs"/>
              </a:rPr>
              <a:t>Solución con </a:t>
            </a:r>
            <a:r>
              <a:rPr lang="es-ES" b="1" dirty="0" err="1">
                <a:solidFill>
                  <a:srgbClr val="00B050"/>
                </a:solidFill>
                <a:latin typeface="+mj-lt"/>
                <a:cs typeface="+mn-cs"/>
              </a:rPr>
              <a:t>Sigfox</a:t>
            </a:r>
            <a:endParaRPr lang="es-ES" b="1" dirty="0">
              <a:solidFill>
                <a:srgbClr val="00B050"/>
              </a:solidFill>
              <a:latin typeface="+mj-lt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Propiedad </a:t>
            </a:r>
            <a:r>
              <a:rPr lang="es-ES" sz="1300" b="1" dirty="0">
                <a:latin typeface="+mn-lt"/>
                <a:cs typeface="+mn-cs"/>
              </a:rPr>
              <a:t>Anti-</a:t>
            </a:r>
            <a:r>
              <a:rPr lang="es-ES" sz="1300" b="1" dirty="0" err="1">
                <a:latin typeface="+mn-lt"/>
                <a:cs typeface="+mn-cs"/>
              </a:rPr>
              <a:t>jamming</a:t>
            </a:r>
            <a:r>
              <a:rPr lang="es-ES" sz="1300" dirty="0">
                <a:latin typeface="+mn-lt"/>
                <a:cs typeface="+mn-cs"/>
              </a:rPr>
              <a:t>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Red dual en función del servicio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j-lt"/>
                <a:cs typeface="+mn-cs"/>
              </a:rPr>
              <a:t>Aviso a las autoridades y centro de control garantizado.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Instalación </a:t>
            </a:r>
            <a:r>
              <a:rPr lang="es-ES" sz="1300" b="1" dirty="0">
                <a:latin typeface="+mn-lt"/>
                <a:cs typeface="+mn-cs"/>
              </a:rPr>
              <a:t>simple.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b="1" dirty="0">
                <a:latin typeface="+mn-lt"/>
                <a:cs typeface="+mn-cs"/>
              </a:rPr>
              <a:t>Tamaño compacto </a:t>
            </a:r>
            <a:r>
              <a:rPr lang="es-ES" sz="1300" dirty="0">
                <a:latin typeface="+mn-lt"/>
                <a:cs typeface="+mn-cs"/>
              </a:rPr>
              <a:t>del dispositivo.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Tecnología </a:t>
            </a:r>
            <a:r>
              <a:rPr lang="es-ES" sz="1300" dirty="0">
                <a:latin typeface="+mn-lt"/>
                <a:cs typeface="+mn-cs"/>
              </a:rPr>
              <a:t>eficiente: Duración de las </a:t>
            </a:r>
            <a:r>
              <a:rPr lang="es-ES" sz="1300" b="1" dirty="0">
                <a:latin typeface="+mn-lt"/>
                <a:cs typeface="+mn-cs"/>
              </a:rPr>
              <a:t>baterías entre 3-5 años</a:t>
            </a:r>
            <a:r>
              <a:rPr lang="es-ES" sz="1300" dirty="0">
                <a:latin typeface="+mn-lt"/>
                <a:cs typeface="+mn-cs"/>
              </a:rPr>
              <a:t>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300" dirty="0">
                <a:latin typeface="+mn-lt"/>
                <a:cs typeface="+mn-cs"/>
              </a:rPr>
              <a:t> Definición de </a:t>
            </a:r>
            <a:r>
              <a:rPr lang="es-ES" sz="1300" b="1" dirty="0">
                <a:latin typeface="+mn-lt"/>
                <a:cs typeface="+mn-cs"/>
              </a:rPr>
              <a:t>alertas.</a:t>
            </a:r>
            <a:r>
              <a:rPr lang="es-ES" sz="1300" dirty="0">
                <a:latin typeface="+mn-lt"/>
                <a:cs typeface="+mn-cs"/>
              </a:rPr>
              <a:t> 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s-ES" sz="1300" dirty="0">
              <a:latin typeface="+mj-lt"/>
              <a:cs typeface="+mn-cs"/>
            </a:endParaRPr>
          </a:p>
        </p:txBody>
      </p:sp>
      <p:sp>
        <p:nvSpPr>
          <p:cNvPr id="53253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726028-9C68-4D7A-92EB-FFA990B76C1E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ES">
              <a:cs typeface="Arial" charset="0"/>
            </a:endParaRPr>
          </a:p>
        </p:txBody>
      </p:sp>
      <p:pic>
        <p:nvPicPr>
          <p:cNvPr id="15" name="Picture 2" descr="https://i.ytimg.com/vi/y-ls3vJKYvI/hqdefault.jpg"/>
          <p:cNvPicPr>
            <a:picLocks noChangeAspect="1" noChangeArrowheads="1"/>
          </p:cNvPicPr>
          <p:nvPr/>
        </p:nvPicPr>
        <p:blipFill rotWithShape="1">
          <a:blip r:embed="rId3"/>
          <a:srcRect t="12694" b="12591"/>
          <a:stretch/>
        </p:blipFill>
        <p:spPr bwMode="auto">
          <a:xfrm>
            <a:off x="5281613" y="2259013"/>
            <a:ext cx="2716212" cy="15224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263" y="4208463"/>
            <a:ext cx="1574800" cy="1042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6" name="Imagen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7888" y="4621213"/>
            <a:ext cx="355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cto de flecha 8"/>
          <p:cNvCxnSpPr>
            <a:endCxn id="4" idx="1"/>
          </p:cNvCxnSpPr>
          <p:nvPr/>
        </p:nvCxnSpPr>
        <p:spPr>
          <a:xfrm>
            <a:off x="1409700" y="4730750"/>
            <a:ext cx="1198563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Multiplicar 9"/>
          <p:cNvSpPr/>
          <p:nvPr/>
        </p:nvSpPr>
        <p:spPr>
          <a:xfrm>
            <a:off x="1563446" y="4304819"/>
            <a:ext cx="692449" cy="832280"/>
          </a:xfrm>
          <a:prstGeom prst="mathMultiply">
            <a:avLst>
              <a:gd name="adj1" fmla="val 22159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Triángulo isósceles 16"/>
          <p:cNvSpPr/>
          <p:nvPr/>
        </p:nvSpPr>
        <p:spPr>
          <a:xfrm>
            <a:off x="576263" y="3997325"/>
            <a:ext cx="928687" cy="46196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666750" y="4459288"/>
            <a:ext cx="731838" cy="746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3263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913" y="5610225"/>
            <a:ext cx="114935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4" name="Imagen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78013" y="5565775"/>
            <a:ext cx="9794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5" name="Imagen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81388" y="5557838"/>
            <a:ext cx="944562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ángulo 21"/>
          <p:cNvSpPr/>
          <p:nvPr/>
        </p:nvSpPr>
        <p:spPr>
          <a:xfrm>
            <a:off x="409575" y="5519738"/>
            <a:ext cx="4341813" cy="92551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3267" name="Imagen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8950" y="4840288"/>
            <a:ext cx="733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8" name="Imagen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7125" y="1181100"/>
            <a:ext cx="941388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9" name="Picture 21"/>
          <p:cNvPicPr>
            <a:picLocks noChangeAspect="1"/>
          </p:cNvPicPr>
          <p:nvPr/>
        </p:nvPicPr>
        <p:blipFill>
          <a:blip r:embed="rId11"/>
          <a:srcRect t="9293" r="1569" b="4257"/>
          <a:stretch>
            <a:fillRect/>
          </a:stretch>
        </p:blipFill>
        <p:spPr bwMode="auto">
          <a:xfrm>
            <a:off x="5759450" y="998538"/>
            <a:ext cx="223837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0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Seguridad (Detector de humo)</a:t>
            </a:r>
          </a:p>
        </p:txBody>
      </p:sp>
      <p:sp>
        <p:nvSpPr>
          <p:cNvPr id="55298" name="AutoShape 2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55299" name="AutoShape 4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22536" name="10 CuadroTexto"/>
          <p:cNvSpPr txBox="1">
            <a:spLocks noChangeArrowheads="1"/>
          </p:cNvSpPr>
          <p:nvPr/>
        </p:nvSpPr>
        <p:spPr bwMode="auto">
          <a:xfrm>
            <a:off x="338138" y="1392238"/>
            <a:ext cx="42640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dirty="0" smtClean="0">
                <a:cs typeface="+mn-cs"/>
              </a:rPr>
              <a:t>Cubre todas las necesidades con un solo dispositivo: </a:t>
            </a:r>
            <a:r>
              <a:rPr lang="es-ES" altLang="es-ES" sz="1400" b="1" dirty="0" smtClean="0">
                <a:cs typeface="+mn-cs"/>
              </a:rPr>
              <a:t>prevención, asistencia y estadística.</a:t>
            </a: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>
                <a:cs typeface="+mn-cs"/>
              </a:rPr>
              <a:t>Fácil instalación</a:t>
            </a:r>
            <a:r>
              <a:rPr lang="es-ES" altLang="es-ES" sz="1400" dirty="0">
                <a:cs typeface="+mn-cs"/>
              </a:rPr>
              <a:t>, sin ningún tipo de cableado</a:t>
            </a:r>
            <a:r>
              <a:rPr lang="es-ES" altLang="es-ES" sz="1400" dirty="0" smtClean="0">
                <a:cs typeface="+mn-cs"/>
              </a:rPr>
              <a:t>.</a:t>
            </a: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 smtClean="0">
                <a:cs typeface="+mn-cs"/>
              </a:rPr>
              <a:t>Autonomía</a:t>
            </a:r>
            <a:r>
              <a:rPr lang="es-ES" altLang="es-ES" sz="1400" dirty="0" smtClean="0">
                <a:cs typeface="+mn-cs"/>
              </a:rPr>
              <a:t> de mas de </a:t>
            </a:r>
            <a:r>
              <a:rPr lang="es-ES" altLang="es-ES" sz="1400" b="1" dirty="0" smtClean="0">
                <a:cs typeface="+mn-cs"/>
              </a:rPr>
              <a:t>5 años</a:t>
            </a:r>
            <a:r>
              <a:rPr lang="es-ES" altLang="es-ES" sz="1400" dirty="0" smtClean="0">
                <a:cs typeface="+mn-cs"/>
              </a:rPr>
              <a:t>.</a:t>
            </a:r>
            <a:endParaRPr lang="es-ES" altLang="es-ES" sz="1400" dirty="0">
              <a:cs typeface="+mn-cs"/>
            </a:endParaRP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 smtClean="0">
                <a:cs typeface="+mn-cs"/>
              </a:rPr>
              <a:t>Diferentes</a:t>
            </a:r>
            <a:r>
              <a:rPr lang="es-ES" altLang="es-ES" sz="1400" dirty="0" smtClean="0">
                <a:cs typeface="+mn-cs"/>
              </a:rPr>
              <a:t> </a:t>
            </a:r>
            <a:r>
              <a:rPr lang="es-ES" altLang="es-ES" sz="1400" b="1" dirty="0" smtClean="0">
                <a:cs typeface="+mn-cs"/>
              </a:rPr>
              <a:t>tipos de aviso</a:t>
            </a:r>
            <a:r>
              <a:rPr lang="es-ES" altLang="es-ES" sz="1400" dirty="0" smtClean="0">
                <a:cs typeface="+mn-cs"/>
              </a:rPr>
              <a:t>: SMS, llamadas, notificaciones, e-mail…</a:t>
            </a: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dirty="0" smtClean="0">
                <a:cs typeface="+mn-cs"/>
              </a:rPr>
              <a:t>Posibilidad de definir </a:t>
            </a:r>
            <a:r>
              <a:rPr lang="es-ES" altLang="es-ES" sz="1400" b="1" dirty="0" smtClean="0">
                <a:cs typeface="+mn-cs"/>
              </a:rPr>
              <a:t>grados de alerta</a:t>
            </a:r>
            <a:r>
              <a:rPr lang="es-ES" altLang="es-ES" sz="1400" dirty="0" smtClean="0">
                <a:cs typeface="+mn-cs"/>
              </a:rPr>
              <a:t>.</a:t>
            </a: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 smtClean="0">
                <a:cs typeface="+mn-cs"/>
              </a:rPr>
              <a:t>Fácil gestión </a:t>
            </a:r>
            <a:r>
              <a:rPr lang="es-ES" altLang="es-ES" sz="1400" dirty="0" smtClean="0">
                <a:cs typeface="+mn-cs"/>
              </a:rPr>
              <a:t>de los sensores mediante APP móvil.</a:t>
            </a: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ES" sz="1400" dirty="0" smtClean="0">
                <a:cs typeface="+mn-cs"/>
              </a:rPr>
              <a:t>Preparado para uso </a:t>
            </a:r>
            <a:r>
              <a:rPr lang="es-ES" altLang="es-ES" sz="1400" b="1" dirty="0" smtClean="0">
                <a:cs typeface="+mn-cs"/>
              </a:rPr>
              <a:t>doméstico</a:t>
            </a:r>
            <a:r>
              <a:rPr lang="es-ES" altLang="es-ES" sz="1400" dirty="0" smtClean="0">
                <a:cs typeface="+mn-cs"/>
              </a:rPr>
              <a:t> y </a:t>
            </a:r>
            <a:r>
              <a:rPr lang="es-ES" altLang="es-ES" sz="1400" b="1" dirty="0" smtClean="0">
                <a:cs typeface="+mn-cs"/>
              </a:rPr>
              <a:t>profesional. </a:t>
            </a:r>
          </a:p>
          <a:p>
            <a:pPr marL="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s-ES" altLang="es-ES" sz="1400" dirty="0" smtClean="0"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s-ES" altLang="es-ES" sz="1400" dirty="0" smtClean="0">
              <a:cs typeface="+mn-cs"/>
            </a:endParaRPr>
          </a:p>
          <a:p>
            <a:pPr algn="just"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s-ES" altLang="es-ES" sz="2000" dirty="0" smtClean="0">
              <a:cs typeface="+mn-cs"/>
            </a:endParaRPr>
          </a:p>
        </p:txBody>
      </p:sp>
      <p:sp>
        <p:nvSpPr>
          <p:cNvPr id="55301" name="Rectangle 5" descr="Resultado de imagen de Wyplay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55302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CC598D-4778-4F7D-A679-AB6C94E2E754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s-ES">
              <a:cs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5763" y="1027113"/>
            <a:ext cx="39465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s-ES" altLang="es-ES" dirty="0">
                <a:latin typeface="+mn-lt"/>
                <a:cs typeface="+mn-cs"/>
              </a:rPr>
              <a:t>Ventajas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  <a:cs typeface="+mn-cs"/>
            </a:endParaRPr>
          </a:p>
        </p:txBody>
      </p:sp>
      <p:pic>
        <p:nvPicPr>
          <p:cNvPr id="55304" name="Picture 4" descr="C:\Users\esanchel\Desktop\Sigfox Aux\Smockeo v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0" y="1069975"/>
            <a:ext cx="1630363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Imagen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7738" y="2938463"/>
            <a:ext cx="14605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" descr="http://www.smockeo.com/wp-content/themes/Yunik/images/services/web-app-smocke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4988" y="3421063"/>
            <a:ext cx="16335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Imagen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8075" y="1401763"/>
            <a:ext cx="27844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8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87BB8-18E0-4EDF-A320-AD9AA34AAFF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s-ES">
              <a:cs typeface="Arial" charset="0"/>
            </a:endParaRPr>
          </a:p>
        </p:txBody>
      </p:sp>
      <p:pic>
        <p:nvPicPr>
          <p:cNvPr id="57347" name="Imagen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93663"/>
            <a:ext cx="21891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CuadroTexto 5"/>
          <p:cNvSpPr txBox="1">
            <a:spLocks noChangeArrowheads="1"/>
          </p:cNvSpPr>
          <p:nvPr/>
        </p:nvSpPr>
        <p:spPr bwMode="auto">
          <a:xfrm>
            <a:off x="14288" y="1258888"/>
            <a:ext cx="9126537" cy="523875"/>
          </a:xfrm>
          <a:prstGeom prst="rect">
            <a:avLst/>
          </a:prstGeom>
          <a:solidFill>
            <a:srgbClr val="00B0F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Calibri" pitchFamily="34" charset="0"/>
              </a:rPr>
              <a:t>TELECONTROL MOBILIARIO URBANO</a:t>
            </a:r>
          </a:p>
        </p:txBody>
      </p:sp>
      <p:sp>
        <p:nvSpPr>
          <p:cNvPr id="57349" name="CuadroTexto 6"/>
          <p:cNvSpPr txBox="1">
            <a:spLocks noChangeArrowheads="1"/>
          </p:cNvSpPr>
          <p:nvPr/>
        </p:nvSpPr>
        <p:spPr bwMode="auto">
          <a:xfrm>
            <a:off x="6350" y="5826125"/>
            <a:ext cx="9159875" cy="369888"/>
          </a:xfrm>
          <a:prstGeom prst="rect">
            <a:avLst/>
          </a:prstGeom>
          <a:solidFill>
            <a:srgbClr val="00B0F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Calibri" pitchFamily="34" charset="0"/>
              </a:rPr>
              <a:t>	Mide lo que se pueda medir; y lo que no, hazlo medible. (Galileo Galilei)</a:t>
            </a:r>
          </a:p>
        </p:txBody>
      </p:sp>
      <p:sp>
        <p:nvSpPr>
          <p:cNvPr id="57350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2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58370" name="AutoShape 4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58371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3F7178-89FF-4E81-A2E8-FFDD30902903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ES">
              <a:cs typeface="Arial" charset="0"/>
            </a:endParaRPr>
          </a:p>
        </p:txBody>
      </p:sp>
      <p:sp>
        <p:nvSpPr>
          <p:cNvPr id="58372" name="Marcador de pie de página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IoT-Sigfox</a:t>
            </a:r>
          </a:p>
        </p:txBody>
      </p:sp>
      <p:pic>
        <p:nvPicPr>
          <p:cNvPr id="58373" name="Imagen 18"/>
          <p:cNvPicPr>
            <a:picLocks noChangeAspect="1"/>
          </p:cNvPicPr>
          <p:nvPr/>
        </p:nvPicPr>
        <p:blipFill>
          <a:blip r:embed="rId3"/>
          <a:srcRect l="18333" r="44829" b="1489"/>
          <a:stretch>
            <a:fillRect/>
          </a:stretch>
        </p:blipFill>
        <p:spPr bwMode="auto">
          <a:xfrm>
            <a:off x="6362700" y="1377950"/>
            <a:ext cx="27813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8 CuadroTexto"/>
          <p:cNvSpPr txBox="1"/>
          <p:nvPr/>
        </p:nvSpPr>
        <p:spPr>
          <a:xfrm>
            <a:off x="250825" y="1006475"/>
            <a:ext cx="4019550" cy="4970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Detección inmediata de apertura de tapas de registro: Arquetas, armarios de control y alcantarillado</a:t>
            </a:r>
            <a:endParaRPr lang="es-ES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En una ciudad hay espacios y servicios críticos o peligrosos separados de los ciudadanos por tapas de registro de fácil acceso.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Calibri" pitchFamily="34" charset="0"/>
              <a:cs typeface="+mn-cs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Beneficios:</a:t>
            </a:r>
            <a:endParaRPr lang="es-ES" sz="1600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Detección de usos indebidos permitiendo una rápida actuación.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latin typeface="Calibri" pitchFamily="34" charset="0"/>
              <a:cs typeface="+mn-cs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B050"/>
                </a:solidFill>
                <a:latin typeface="Calibri" pitchFamily="34" charset="0"/>
                <a:cs typeface="+mn-cs"/>
              </a:rPr>
              <a:t>Sobre la solución:</a:t>
            </a:r>
            <a:endParaRPr lang="es-ES" sz="1600" b="1" dirty="0">
              <a:solidFill>
                <a:srgbClr val="00B050"/>
              </a:solidFill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Sensores de bajo coste y fácil instalación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Baterías de larga duración 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Red de comunicaciones </a:t>
            </a:r>
            <a:r>
              <a:rPr lang="es-ES" sz="1600" dirty="0" err="1">
                <a:latin typeface="Calibri" pitchFamily="34" charset="0"/>
                <a:cs typeface="+mn-cs"/>
              </a:rPr>
              <a:t>IoT</a:t>
            </a:r>
            <a:r>
              <a:rPr lang="es-ES" sz="1600" dirty="0">
                <a:latin typeface="Calibri" pitchFamily="34" charset="0"/>
                <a:cs typeface="+mn-cs"/>
              </a:rPr>
              <a:t> desplegada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1600" dirty="0">
                <a:latin typeface="Calibri" pitchFamily="34" charset="0"/>
                <a:cs typeface="+mn-cs"/>
              </a:rPr>
              <a:t>Con aplicación de gestión o integrable con aplicación existente</a:t>
            </a: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3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300" dirty="0">
              <a:latin typeface="Calibri" pitchFamily="34" charset="0"/>
              <a:cs typeface="+mn-cs"/>
            </a:endParaRPr>
          </a:p>
          <a:p>
            <a:pPr marL="266700" lvl="1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sz="1300" dirty="0">
              <a:latin typeface="Calibri" pitchFamily="34" charset="0"/>
              <a:cs typeface="+mn-cs"/>
            </a:endParaRPr>
          </a:p>
        </p:txBody>
      </p:sp>
      <p:graphicFrame>
        <p:nvGraphicFramePr>
          <p:cNvPr id="23" name="Tabla 22"/>
          <p:cNvGraphicFramePr>
            <a:graphicFrameLocks noGrp="1"/>
          </p:cNvGraphicFramePr>
          <p:nvPr/>
        </p:nvGraphicFramePr>
        <p:xfrm>
          <a:off x="4597400" y="1377950"/>
          <a:ext cx="2962275" cy="49498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41081"/>
                <a:gridCol w="1920109"/>
              </a:tblGrid>
              <a:tr h="81351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Uso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Beneficios</a:t>
                      </a:r>
                      <a:endParaRPr lang="es-ES" sz="1400" dirty="0"/>
                    </a:p>
                  </a:txBody>
                  <a:tcPr anchor="ctr"/>
                </a:tc>
              </a:tr>
              <a:tr h="81351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ES" sz="1100" dirty="0" smtClean="0"/>
                        <a:t>Seguridad Ciudadana</a:t>
                      </a:r>
                      <a:endParaRPr lang="es-E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smtClean="0"/>
                        <a:t>Reducción del riesgo</a:t>
                      </a:r>
                      <a:r>
                        <a:rPr lang="es-ES" sz="1100" baseline="0" dirty="0" smtClean="0"/>
                        <a:t> de atentados/sabotajes.</a:t>
                      </a:r>
                      <a:endParaRPr lang="es-ES" sz="1100" dirty="0"/>
                    </a:p>
                  </a:txBody>
                  <a:tcPr anchor="ctr"/>
                </a:tc>
              </a:tr>
              <a:tr h="81351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ES" sz="1100" dirty="0" smtClean="0"/>
                        <a:t>Seguridad Vial</a:t>
                      </a:r>
                      <a:endParaRPr lang="es-E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smtClean="0"/>
                        <a:t>Reducción</a:t>
                      </a:r>
                      <a:r>
                        <a:rPr lang="es-ES" sz="1100" baseline="0" dirty="0" smtClean="0"/>
                        <a:t> de accidentes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smtClean="0"/>
                        <a:t>Reducción de coste del seguro</a:t>
                      </a:r>
                      <a:endParaRPr lang="es-ES" sz="1100" dirty="0"/>
                    </a:p>
                  </a:txBody>
                  <a:tcPr anchor="ctr"/>
                </a:tc>
              </a:tr>
              <a:tr h="882655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ES" sz="1100" dirty="0" smtClean="0"/>
                        <a:t>Protección</a:t>
                      </a:r>
                      <a:r>
                        <a:rPr lang="es-ES" sz="1100" baseline="0" dirty="0" smtClean="0"/>
                        <a:t> del contenido</a:t>
                      </a:r>
                      <a:endParaRPr lang="es-ES" sz="11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smtClean="0"/>
                        <a:t>Reducción de vandalismo y </a:t>
                      </a:r>
                      <a:r>
                        <a:rPr lang="es-ES" sz="1100" baseline="0" dirty="0" smtClean="0"/>
                        <a:t> </a:t>
                      </a:r>
                      <a:r>
                        <a:rPr lang="es-ES" sz="1100" dirty="0" smtClean="0"/>
                        <a:t>robos por</a:t>
                      </a:r>
                      <a:r>
                        <a:rPr lang="es-ES" sz="1100" baseline="0" dirty="0" smtClean="0"/>
                        <a:t> actuación inmediata y efecto disuasorio</a:t>
                      </a:r>
                      <a:endParaRPr lang="es-ES" sz="1100" dirty="0" smtClean="0"/>
                    </a:p>
                  </a:txBody>
                  <a:tcPr anchor="ctr"/>
                </a:tc>
              </a:tr>
              <a:tr h="81351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ES" sz="1100" dirty="0" smtClean="0"/>
                        <a:t>Vandalismo y</a:t>
                      </a:r>
                      <a:r>
                        <a:rPr lang="es-ES" sz="1100" baseline="0" dirty="0" smtClean="0"/>
                        <a:t> uso indebido</a:t>
                      </a:r>
                      <a:endParaRPr lang="es-ES" sz="11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</a:txBody>
                  <a:tcPr anchor="ctr"/>
                </a:tc>
              </a:tr>
              <a:tr h="81351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s-ES" sz="1100" dirty="0" smtClean="0"/>
                        <a:t>Gestión</a:t>
                      </a:r>
                      <a:r>
                        <a:rPr lang="es-ES" sz="1100" baseline="0" dirty="0" smtClean="0"/>
                        <a:t> de subcontratas</a:t>
                      </a:r>
                      <a:endParaRPr lang="es-ES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100" dirty="0" smtClean="0"/>
                        <a:t>Incremento de productividad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8397" name="Título 5"/>
          <p:cNvSpPr txBox="1">
            <a:spLocks/>
          </p:cNvSpPr>
          <p:nvPr/>
        </p:nvSpPr>
        <p:spPr bwMode="auto">
          <a:xfrm>
            <a:off x="576263" y="307975"/>
            <a:ext cx="67484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975" indent="-180975">
              <a:lnSpc>
                <a:spcPts val="2300"/>
              </a:lnSpc>
            </a:pPr>
            <a:r>
              <a:rPr lang="es-ES_tradnl" sz="2400" b="1">
                <a:latin typeface="Calibri" pitchFamily="34" charset="0"/>
              </a:rPr>
              <a:t>Gestión registros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684588" y="2484438"/>
            <a:ext cx="4721225" cy="987425"/>
          </a:xfrm>
        </p:spPr>
        <p:txBody>
          <a:bodyPr rtlCol="0"/>
          <a:lstStyle/>
          <a:p>
            <a:pPr>
              <a:defRPr/>
            </a:pPr>
            <a:r>
              <a:rPr smtClean="0"/>
              <a:t>Cellnex Telecom</a:t>
            </a:r>
            <a:endParaRPr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/>
          </p:nvPr>
        </p:nvSpPr>
        <p:spPr>
          <a:xfrm>
            <a:off x="2517775" y="2503488"/>
            <a:ext cx="1025525" cy="968375"/>
          </a:xfrm>
        </p:spPr>
        <p:txBody>
          <a:bodyPr/>
          <a:lstStyle/>
          <a:p>
            <a:pPr fontAlgn="auto">
              <a:spcBef>
                <a:spcPts val="0"/>
              </a:spcBef>
              <a:buFont typeface="Arial"/>
              <a:buNone/>
              <a:defRPr/>
            </a:pPr>
            <a:r>
              <a:rPr lang="es-ES"/>
              <a:t>0.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utoShape 2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4"/>
          <a:srcRect t="28786" b="31903"/>
          <a:stretch>
            <a:fillRect/>
          </a:stretch>
        </p:blipFill>
        <p:spPr bwMode="auto">
          <a:xfrm>
            <a:off x="1158875" y="2974975"/>
            <a:ext cx="273843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AutoShape 4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pic>
        <p:nvPicPr>
          <p:cNvPr id="35850" name="Imagen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011613"/>
            <a:ext cx="2844800" cy="1720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1825" y="4214813"/>
            <a:ext cx="846138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B29A24-FB07-4C05-ABDF-505EDBCD01B9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s-ES">
              <a:cs typeface="Arial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42875" y="1198563"/>
            <a:ext cx="2979738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66700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s-ES" sz="2000" b="1" dirty="0">
                <a:latin typeface="+mj-lt"/>
                <a:cs typeface="+mn-cs"/>
              </a:rPr>
              <a:t>Solución tradicional</a:t>
            </a:r>
          </a:p>
          <a:p>
            <a:pPr marL="266700" indent="-2667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es-ES" b="1" dirty="0">
              <a:latin typeface="+mj-lt"/>
              <a:cs typeface="+mn-cs"/>
            </a:endParaRPr>
          </a:p>
          <a:p>
            <a:pPr marL="177800"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400" dirty="0">
                <a:latin typeface="+mj-lt"/>
                <a:cs typeface="+mn-cs"/>
              </a:rPr>
              <a:t> Inspección visual in situ de todos los elementos del panel.</a:t>
            </a:r>
          </a:p>
        </p:txBody>
      </p:sp>
      <p:sp>
        <p:nvSpPr>
          <p:cNvPr id="16" name="18 CuadroTexto"/>
          <p:cNvSpPr txBox="1"/>
          <p:nvPr/>
        </p:nvSpPr>
        <p:spPr>
          <a:xfrm>
            <a:off x="3032125" y="1220788"/>
            <a:ext cx="2560638" cy="135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Limitaciones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b="1" dirty="0">
              <a:solidFill>
                <a:srgbClr val="FF0000"/>
              </a:solidFill>
              <a:latin typeface="+mj-lt"/>
              <a:cs typeface="+mn-cs"/>
            </a:endParaRPr>
          </a:p>
          <a:p>
            <a:pPr marL="357188" lvl="1" indent="-17938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latin typeface="+mn-lt"/>
                <a:cs typeface="+mn-cs"/>
              </a:rPr>
              <a:t>Proceso poco </a:t>
            </a:r>
            <a:r>
              <a:rPr lang="es-ES" sz="1400" dirty="0">
                <a:latin typeface="+mn-lt"/>
                <a:cs typeface="+mn-cs"/>
              </a:rPr>
              <a:t>optimizado.</a:t>
            </a:r>
            <a:endParaRPr lang="es-ES" sz="1400" dirty="0">
              <a:latin typeface="+mn-lt"/>
              <a:cs typeface="+mn-cs"/>
            </a:endParaRPr>
          </a:p>
          <a:p>
            <a:pPr marL="357188" lvl="1" indent="-179388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s-ES" sz="1400" dirty="0">
                <a:latin typeface="+mn-lt"/>
                <a:cs typeface="+mn-cs"/>
              </a:rPr>
              <a:t>Tiempo largo hasta resolución de </a:t>
            </a:r>
            <a:r>
              <a:rPr lang="es-ES" sz="1400" dirty="0">
                <a:latin typeface="+mn-lt"/>
                <a:cs typeface="+mn-cs"/>
              </a:rPr>
              <a:t>incidencia.</a:t>
            </a:r>
            <a:endParaRPr lang="es-ES" sz="1400" dirty="0">
              <a:latin typeface="+mn-lt"/>
              <a:cs typeface="+mn-cs"/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3624263" y="4725988"/>
            <a:ext cx="708025" cy="0"/>
          </a:xfrm>
          <a:prstGeom prst="straightConnector1">
            <a:avLst/>
          </a:prstGeom>
          <a:ln w="666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426" name="Grupo 12"/>
          <p:cNvGrpSpPr>
            <a:grpSpLocks/>
          </p:cNvGrpSpPr>
          <p:nvPr/>
        </p:nvGrpSpPr>
        <p:grpSpPr bwMode="auto">
          <a:xfrm>
            <a:off x="5094288" y="4367213"/>
            <a:ext cx="711200" cy="757237"/>
            <a:chOff x="4466838" y="4693072"/>
            <a:chExt cx="711508" cy="756510"/>
          </a:xfrm>
        </p:grpSpPr>
        <p:sp>
          <p:nvSpPr>
            <p:cNvPr id="7" name="Arco 6"/>
            <p:cNvSpPr/>
            <p:nvPr/>
          </p:nvSpPr>
          <p:spPr>
            <a:xfrm rot="2094315">
              <a:off x="4500189" y="4853255"/>
              <a:ext cx="360519" cy="477379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1" name="Arco 20"/>
            <p:cNvSpPr/>
            <p:nvPr/>
          </p:nvSpPr>
          <p:spPr>
            <a:xfrm rot="2094315">
              <a:off x="4466838" y="4767612"/>
              <a:ext cx="549513" cy="648665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22" name="Arco 21"/>
            <p:cNvSpPr/>
            <p:nvPr/>
          </p:nvSpPr>
          <p:spPr>
            <a:xfrm rot="2094315">
              <a:off x="4487484" y="4693072"/>
              <a:ext cx="690862" cy="75651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</p:grpSp>
      <p:sp>
        <p:nvSpPr>
          <p:cNvPr id="26" name="19 CuadroTexto"/>
          <p:cNvSpPr txBox="1"/>
          <p:nvPr/>
        </p:nvSpPr>
        <p:spPr>
          <a:xfrm>
            <a:off x="5465763" y="1220788"/>
            <a:ext cx="3559175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B050"/>
                </a:solidFill>
                <a:latin typeface="+mj-lt"/>
                <a:cs typeface="+mn-cs"/>
              </a:rPr>
              <a:t>Solución con </a:t>
            </a:r>
            <a:r>
              <a:rPr lang="es-ES" sz="2000" b="1" dirty="0" err="1">
                <a:solidFill>
                  <a:srgbClr val="00B050"/>
                </a:solidFill>
                <a:latin typeface="+mj-lt"/>
                <a:cs typeface="+mn-cs"/>
              </a:rPr>
              <a:t>Sigfox</a:t>
            </a:r>
            <a:endParaRPr lang="es-ES" sz="2000" b="1" dirty="0">
              <a:solidFill>
                <a:srgbClr val="00B050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latin typeface="+mj-lt"/>
                <a:cs typeface="+mn-cs"/>
              </a:rPr>
              <a:t>	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400" dirty="0">
                <a:latin typeface="+mj-lt"/>
                <a:cs typeface="+mn-cs"/>
              </a:rPr>
              <a:t>Monitorización </a:t>
            </a:r>
            <a:r>
              <a:rPr lang="es-ES" sz="1400" b="1" dirty="0">
                <a:latin typeface="+mj-lt"/>
                <a:cs typeface="+mn-cs"/>
              </a:rPr>
              <a:t>24/7.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400" b="1" dirty="0">
                <a:latin typeface="+mj-lt"/>
                <a:cs typeface="+mn-cs"/>
              </a:rPr>
              <a:t>Detección inmediata </a:t>
            </a:r>
            <a:r>
              <a:rPr lang="es-ES" sz="1400" dirty="0">
                <a:latin typeface="+mj-lt"/>
                <a:cs typeface="+mn-cs"/>
              </a:rPr>
              <a:t>incidencia</a:t>
            </a:r>
            <a:r>
              <a:rPr lang="es-ES" sz="1400" b="1" dirty="0">
                <a:latin typeface="+mj-lt"/>
                <a:cs typeface="+mn-cs"/>
              </a:rPr>
              <a:t>.</a:t>
            </a:r>
            <a:endParaRPr lang="es-ES" sz="1400" dirty="0">
              <a:latin typeface="+mj-lt"/>
              <a:cs typeface="+mn-cs"/>
            </a:endParaRP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400" b="1" dirty="0">
                <a:latin typeface="+mj-lt"/>
                <a:cs typeface="+mn-cs"/>
              </a:rPr>
              <a:t>Gestión centralizada </a:t>
            </a:r>
            <a:r>
              <a:rPr lang="es-ES" sz="1400" dirty="0">
                <a:latin typeface="+mj-lt"/>
                <a:cs typeface="+mn-cs"/>
              </a:rPr>
              <a:t>de todos los elementos.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400" b="1" dirty="0">
                <a:latin typeface="+mj-lt"/>
                <a:cs typeface="+mn-cs"/>
              </a:rPr>
              <a:t>Ahorro: </a:t>
            </a:r>
            <a:r>
              <a:rPr lang="es-ES" sz="1400" dirty="0">
                <a:latin typeface="+mj-lt"/>
                <a:cs typeface="+mn-cs"/>
              </a:rPr>
              <a:t>Desplazamiento técnico solo en caso de avería. </a:t>
            </a:r>
          </a:p>
          <a:p>
            <a:pPr marL="534988" lvl="1" indent="-17303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" sz="1400" dirty="0">
                <a:latin typeface="+mj-lt"/>
                <a:cs typeface="+mn-cs"/>
              </a:rPr>
              <a:t>Control de varios parámetros.</a:t>
            </a:r>
          </a:p>
        </p:txBody>
      </p:sp>
      <p:sp>
        <p:nvSpPr>
          <p:cNvPr id="60429" name="Título 5"/>
          <p:cNvSpPr txBox="1">
            <a:spLocks/>
          </p:cNvSpPr>
          <p:nvPr/>
        </p:nvSpPr>
        <p:spPr bwMode="auto">
          <a:xfrm>
            <a:off x="576263" y="307975"/>
            <a:ext cx="67484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975" indent="-180975">
              <a:lnSpc>
                <a:spcPts val="2300"/>
              </a:lnSpc>
            </a:pPr>
            <a:r>
              <a:rPr lang="es-ES_tradnl" sz="2400" b="1">
                <a:latin typeface="Calibri" pitchFamily="34" charset="0"/>
              </a:rPr>
              <a:t>Telecontrol</a:t>
            </a:r>
          </a:p>
        </p:txBody>
      </p:sp>
      <p:pic>
        <p:nvPicPr>
          <p:cNvPr id="60430" name="Imagen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79888" y="3071813"/>
            <a:ext cx="128587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60436" name="Object 20"/>
          <p:cNvGraphicFramePr>
            <a:graphicFrameLocks noChangeAspect="1"/>
          </p:cNvGraphicFramePr>
          <p:nvPr/>
        </p:nvGraphicFramePr>
        <p:xfrm>
          <a:off x="6054725" y="4011613"/>
          <a:ext cx="2540000" cy="1905000"/>
        </p:xfrm>
        <a:graphic>
          <a:graphicData uri="http://schemas.openxmlformats.org/presentationml/2006/ole">
            <p:oleObj spid="_x0000_s60436" r:id="rId8" imgW="2539683" imgH="19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ítulo 2"/>
          <p:cNvSpPr>
            <a:spLocks noGrp="1"/>
          </p:cNvSpPr>
          <p:nvPr>
            <p:ph type="title" idx="4294967295"/>
          </p:nvPr>
        </p:nvSpPr>
        <p:spPr>
          <a:xfrm>
            <a:off x="576263" y="476250"/>
            <a:ext cx="8202612" cy="638175"/>
          </a:xfrm>
        </p:spPr>
        <p:txBody>
          <a:bodyPr/>
          <a:lstStyle/>
          <a:p>
            <a:r>
              <a:rPr lang="es-ES" smtClean="0"/>
              <a:t>Otras aplicaciones</a:t>
            </a:r>
          </a:p>
        </p:txBody>
      </p:sp>
      <p:sp>
        <p:nvSpPr>
          <p:cNvPr id="62466" name="AutoShape 2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62467" name="AutoShape 4" descr="Resultado de imagen de clear chann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 altLang="es-ES"/>
          </a:p>
        </p:txBody>
      </p:sp>
      <p:sp>
        <p:nvSpPr>
          <p:cNvPr id="62468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54213E-25CC-4FC3-B43C-B236300454FE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ES">
              <a:cs typeface="Arial" charset="0"/>
            </a:endParaRPr>
          </a:p>
        </p:txBody>
      </p:sp>
      <p:sp>
        <p:nvSpPr>
          <p:cNvPr id="62469" name="Text Box 5"/>
          <p:cNvSpPr txBox="1">
            <a:spLocks/>
          </p:cNvSpPr>
          <p:nvPr/>
        </p:nvSpPr>
        <p:spPr bwMode="auto">
          <a:xfrm>
            <a:off x="6183313" y="1947863"/>
            <a:ext cx="17573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300"/>
              </a:lnSpc>
            </a:pPr>
            <a:r>
              <a:rPr lang="es-ES" sz="2200" b="1">
                <a:latin typeface="Calibri" pitchFamily="34" charset="0"/>
              </a:rPr>
              <a:t>Tracking</a:t>
            </a:r>
          </a:p>
        </p:txBody>
      </p:sp>
      <p:pic>
        <p:nvPicPr>
          <p:cNvPr id="62470" name="Imagen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1138" y="1084263"/>
            <a:ext cx="61436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83313" y="935038"/>
            <a:ext cx="14224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0150" y="1993900"/>
            <a:ext cx="50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http://www.gpsbusinessnews.com/photo/art/grande/6788375-10374455.jpg?v=14047206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8013" y="2514600"/>
            <a:ext cx="1084262" cy="641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474" name="Picture 10" descr="Marc Verde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5388" y="1498600"/>
            <a:ext cx="982662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11" descr="https://ksr-ugc.imgix.net/assets/003/833/009/65bf6b3cf55f190b7a37de192e41c393_original.jpg?v=1432202096&amp;w=680&amp;h=&amp;fit=max&amp;q=92&amp;s=47263ce8c1c5ec75744641fbd11dfd4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6013" y="2322513"/>
            <a:ext cx="719137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4" descr="- Ti’Fox GPS longue durée , nominé au Prix de l’Innovation MEDPI 2015 -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0738" y="1217613"/>
            <a:ext cx="4397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19 Imagen" descr="E-PAST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9638" y="2728913"/>
            <a:ext cx="582612" cy="427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79" name="Text Box 15"/>
          <p:cNvSpPr txBox="1">
            <a:spLocks/>
          </p:cNvSpPr>
          <p:nvPr/>
        </p:nvSpPr>
        <p:spPr bwMode="auto">
          <a:xfrm>
            <a:off x="1149350" y="1903413"/>
            <a:ext cx="193516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300"/>
              </a:lnSpc>
            </a:pPr>
            <a:r>
              <a:rPr lang="es-ES" sz="2200" b="1">
                <a:latin typeface="Calibri" pitchFamily="34" charset="0"/>
              </a:rPr>
              <a:t>Medioambiente</a:t>
            </a:r>
          </a:p>
        </p:txBody>
      </p:sp>
      <p:pic>
        <p:nvPicPr>
          <p:cNvPr id="62480" name="Picture 16" descr="http://www.sigfox.com/static/media/products/2-Product-objets-connectes-image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38" y="2289175"/>
            <a:ext cx="6985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3" name="Picture 19" descr="http://www.yzatec.com/img/photos/Fond-image-produitDtm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2725" y="1084263"/>
            <a:ext cx="8286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4" name="Picture 20" descr="ACW-DI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475" y="1968500"/>
            <a:ext cx="5191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5" name="22 Imagen" descr="ACW-DA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1963" y="2514600"/>
            <a:ext cx="4445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6" name="Picture 3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7063" y="2835275"/>
            <a:ext cx="10128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49338" y="3228975"/>
            <a:ext cx="469900" cy="569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2488" name="Imagen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74975" y="3189288"/>
            <a:ext cx="627063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0" name="Picture 26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2563" y="4138613"/>
            <a:ext cx="893762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91" name="Text Box 27"/>
          <p:cNvSpPr txBox="1">
            <a:spLocks/>
          </p:cNvSpPr>
          <p:nvPr/>
        </p:nvSpPr>
        <p:spPr bwMode="auto">
          <a:xfrm>
            <a:off x="1436688" y="4130675"/>
            <a:ext cx="19335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300"/>
              </a:lnSpc>
            </a:pPr>
            <a:r>
              <a:rPr lang="es-ES" sz="2200" b="1">
                <a:latin typeface="Calibri" pitchFamily="34" charset="0"/>
              </a:rPr>
              <a:t>Telecontrol</a:t>
            </a:r>
          </a:p>
        </p:txBody>
      </p:sp>
      <p:pic>
        <p:nvPicPr>
          <p:cNvPr id="62492" name="18 Imagen" descr="Intesens_iDiag_energy_Sigfox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30275" y="4584700"/>
            <a:ext cx="906463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3" name="Imagen 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827213" y="4471988"/>
            <a:ext cx="812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5" name="27 Imagen" descr="images4JV1M3ND.bmp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962775" y="3105150"/>
            <a:ext cx="862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6" name="Picture 32" descr="http://www.axible-connects-for-you.com/en/img/Sensit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181475" y="4183063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97" name="Text Box 33"/>
          <p:cNvSpPr txBox="1">
            <a:spLocks/>
          </p:cNvSpPr>
          <p:nvPr/>
        </p:nvSpPr>
        <p:spPr bwMode="auto">
          <a:xfrm>
            <a:off x="4983163" y="4208463"/>
            <a:ext cx="23225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2300"/>
              </a:lnSpc>
            </a:pPr>
            <a:r>
              <a:rPr lang="es-ES" sz="2200" b="1">
                <a:latin typeface="Calibri" pitchFamily="34" charset="0"/>
              </a:rPr>
              <a:t>Promoción, alarmas y evaluación</a:t>
            </a:r>
          </a:p>
        </p:txBody>
      </p:sp>
      <p:pic>
        <p:nvPicPr>
          <p:cNvPr id="62498" name="Picture 34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3488" y="3702050"/>
            <a:ext cx="425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35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394575" y="4279900"/>
            <a:ext cx="919163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500" name="Picture 36" descr="Akeru beta 3.3 schematic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0725" y="5027613"/>
            <a:ext cx="13747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2" name="Picture 38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400300" y="5183188"/>
            <a:ext cx="938213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3" name="Picture 39" descr="http://www.adeunis-rf.com/resize/media/productmedias/231/image/f459x459/demonstrator_sigfox01.jpg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9675" y="3411538"/>
            <a:ext cx="636588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505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62507" name="Object 43"/>
          <p:cNvGraphicFramePr>
            <a:graphicFrameLocks noChangeAspect="1"/>
          </p:cNvGraphicFramePr>
          <p:nvPr/>
        </p:nvGraphicFramePr>
        <p:xfrm>
          <a:off x="1501775" y="952500"/>
          <a:ext cx="820738" cy="828675"/>
        </p:xfrm>
        <a:graphic>
          <a:graphicData uri="http://schemas.openxmlformats.org/presentationml/2006/ole">
            <p:oleObj spid="_x0000_s62507" r:id="rId29" imgW="1269841" imgH="1282540" progId="">
              <p:embed/>
            </p:oleObj>
          </a:graphicData>
        </a:graphic>
      </p:graphicFrame>
      <p:graphicFrame>
        <p:nvGraphicFramePr>
          <p:cNvPr id="62508" name="Object 44"/>
          <p:cNvGraphicFramePr>
            <a:graphicFrameLocks noChangeAspect="1"/>
          </p:cNvGraphicFramePr>
          <p:nvPr/>
        </p:nvGraphicFramePr>
        <p:xfrm>
          <a:off x="449263" y="1587500"/>
          <a:ext cx="579437" cy="642938"/>
        </p:xfrm>
        <a:graphic>
          <a:graphicData uri="http://schemas.openxmlformats.org/presentationml/2006/ole">
            <p:oleObj spid="_x0000_s62508" r:id="rId30" imgW="1269841" imgH="1409524" progId="">
              <p:embed/>
            </p:oleObj>
          </a:graphicData>
        </a:graphic>
      </p:graphicFrame>
      <p:graphicFrame>
        <p:nvGraphicFramePr>
          <p:cNvPr id="62509" name="Object 45"/>
          <p:cNvGraphicFramePr>
            <a:graphicFrameLocks noChangeAspect="1"/>
          </p:cNvGraphicFramePr>
          <p:nvPr/>
        </p:nvGraphicFramePr>
        <p:xfrm>
          <a:off x="144463" y="4002088"/>
          <a:ext cx="1069975" cy="790575"/>
        </p:xfrm>
        <a:graphic>
          <a:graphicData uri="http://schemas.openxmlformats.org/presentationml/2006/ole">
            <p:oleObj spid="_x0000_s62509" r:id="rId31" imgW="1269841" imgH="939683" progId="">
              <p:embed/>
            </p:oleObj>
          </a:graphicData>
        </a:graphic>
      </p:graphicFrame>
      <p:graphicFrame>
        <p:nvGraphicFramePr>
          <p:cNvPr id="62510" name="Object 46"/>
          <p:cNvGraphicFramePr>
            <a:graphicFrameLocks noChangeAspect="1"/>
          </p:cNvGraphicFramePr>
          <p:nvPr/>
        </p:nvGraphicFramePr>
        <p:xfrm>
          <a:off x="2298700" y="2306638"/>
          <a:ext cx="906463" cy="652462"/>
        </p:xfrm>
        <a:graphic>
          <a:graphicData uri="http://schemas.openxmlformats.org/presentationml/2006/ole">
            <p:oleObj spid="_x0000_s62510" r:id="rId32" imgW="1269841" imgH="913963" progId="">
              <p:embed/>
            </p:oleObj>
          </a:graphicData>
        </a:graphic>
      </p:graphicFrame>
      <p:graphicFrame>
        <p:nvGraphicFramePr>
          <p:cNvPr id="62511" name="Object 47"/>
          <p:cNvGraphicFramePr>
            <a:graphicFrameLocks noChangeAspect="1"/>
          </p:cNvGraphicFramePr>
          <p:nvPr/>
        </p:nvGraphicFramePr>
        <p:xfrm>
          <a:off x="3609975" y="280988"/>
          <a:ext cx="790575" cy="1439862"/>
        </p:xfrm>
        <a:graphic>
          <a:graphicData uri="http://schemas.openxmlformats.org/presentationml/2006/ole">
            <p:oleObj spid="_x0000_s62511" r:id="rId33" imgW="1142454" imgH="2082540" progId="">
              <p:embed/>
            </p:oleObj>
          </a:graphicData>
        </a:graphic>
      </p:graphicFrame>
      <p:graphicFrame>
        <p:nvGraphicFramePr>
          <p:cNvPr id="62512" name="Object 48"/>
          <p:cNvGraphicFramePr>
            <a:graphicFrameLocks noChangeAspect="1"/>
          </p:cNvGraphicFramePr>
          <p:nvPr/>
        </p:nvGraphicFramePr>
        <p:xfrm>
          <a:off x="4014788" y="1900238"/>
          <a:ext cx="769937" cy="777875"/>
        </p:xfrm>
        <a:graphic>
          <a:graphicData uri="http://schemas.openxmlformats.org/presentationml/2006/ole">
            <p:oleObj spid="_x0000_s62512" r:id="rId34" imgW="1142454" imgH="1155148" progId="">
              <p:embed/>
            </p:oleObj>
          </a:graphicData>
        </a:graphic>
      </p:graphicFrame>
      <p:graphicFrame>
        <p:nvGraphicFramePr>
          <p:cNvPr id="62513" name="Object 49"/>
          <p:cNvGraphicFramePr>
            <a:graphicFrameLocks noChangeAspect="1"/>
          </p:cNvGraphicFramePr>
          <p:nvPr/>
        </p:nvGraphicFramePr>
        <p:xfrm>
          <a:off x="6137275" y="4940300"/>
          <a:ext cx="1270000" cy="1270000"/>
        </p:xfrm>
        <a:graphic>
          <a:graphicData uri="http://schemas.openxmlformats.org/presentationml/2006/ole">
            <p:oleObj spid="_x0000_s62513" r:id="rId35" imgW="1269841" imgH="126984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ítulo 7"/>
          <p:cNvSpPr>
            <a:spLocks noGrp="1"/>
          </p:cNvSpPr>
          <p:nvPr>
            <p:ph type="ctrTitle"/>
          </p:nvPr>
        </p:nvSpPr>
        <p:spPr>
          <a:xfrm>
            <a:off x="3684588" y="2328863"/>
            <a:ext cx="4014787" cy="9874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mtClean="0"/>
              <a:t>Ecosistema CityOS 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/>
          </p:nvPr>
        </p:nvSpPr>
        <p:spPr>
          <a:xfrm>
            <a:off x="2659063" y="2503488"/>
            <a:ext cx="873125" cy="968375"/>
          </a:xfrm>
        </p:spPr>
        <p:txBody>
          <a:bodyPr rtlCol="0"/>
          <a:lstStyle/>
          <a:p>
            <a:pPr fontAlgn="auto">
              <a:spcBef>
                <a:spcPts val="0"/>
              </a:spcBef>
              <a:buFont typeface="Arial"/>
              <a:buNone/>
              <a:defRPr/>
            </a:pPr>
            <a:r>
              <a:rPr lang="es-ES"/>
              <a:t>3.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45" name="Object 9"/>
          <p:cNvGraphicFramePr>
            <a:graphicFrameLocks noChangeAspect="1"/>
          </p:cNvGraphicFramePr>
          <p:nvPr/>
        </p:nvGraphicFramePr>
        <p:xfrm>
          <a:off x="2987675" y="2413000"/>
          <a:ext cx="4445000" cy="3175000"/>
        </p:xfrm>
        <a:graphic>
          <a:graphicData uri="http://schemas.openxmlformats.org/presentationml/2006/ole">
            <p:oleObj spid="_x0000_s65545" r:id="rId4" imgW="4444444" imgH="3174603" progId="">
              <p:embed/>
            </p:oleObj>
          </a:graphicData>
        </a:graphic>
      </p:graphicFrame>
      <p:sp>
        <p:nvSpPr>
          <p:cNvPr id="65537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Ecosistema CityOS</a:t>
            </a:r>
          </a:p>
        </p:txBody>
      </p:sp>
      <p:sp>
        <p:nvSpPr>
          <p:cNvPr id="65538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B8D5C2-BB08-45B2-8441-3CEDB963C3C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s-ES">
              <a:cs typeface="Arial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11480" y="1078266"/>
            <a:ext cx="3233843" cy="1514223"/>
          </a:xfrm>
          <a:prstGeom prst="roundRect">
            <a:avLst>
              <a:gd name="adj" fmla="val 6350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/>
              <a:t>… No basta con disponer de carreteras (redes) y coches (datos) necesitamos gestionar el tráfico y si es posible predecirlo….</a:t>
            </a:r>
            <a:endParaRPr lang="es-ES" sz="2000" dirty="0"/>
          </a:p>
        </p:txBody>
      </p:sp>
      <p:sp>
        <p:nvSpPr>
          <p:cNvPr id="65543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93" name="Object 9"/>
          <p:cNvGraphicFramePr>
            <a:graphicFrameLocks noChangeAspect="1"/>
          </p:cNvGraphicFramePr>
          <p:nvPr/>
        </p:nvGraphicFramePr>
        <p:xfrm>
          <a:off x="1398588" y="1581150"/>
          <a:ext cx="6348412" cy="3695700"/>
        </p:xfrm>
        <a:graphic>
          <a:graphicData uri="http://schemas.openxmlformats.org/presentationml/2006/ole">
            <p:oleObj spid="_x0000_s67593" r:id="rId4" imgW="6349206" imgH="3695238" progId="">
              <p:embed/>
            </p:oleObj>
          </a:graphicData>
        </a:graphic>
      </p:graphicFrame>
      <p:sp>
        <p:nvSpPr>
          <p:cNvPr id="67585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Ecosistema CityOS - Modelo capas Smart</a:t>
            </a:r>
          </a:p>
        </p:txBody>
      </p:sp>
      <p:sp>
        <p:nvSpPr>
          <p:cNvPr id="67586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07AAF3-EEFC-4818-B321-701347F2B6AE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s-ES">
              <a:cs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51869" y="1866508"/>
            <a:ext cx="1464503" cy="46166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latin typeface="+mn-lt"/>
                <a:cs typeface="+mn-cs"/>
              </a:rPr>
              <a:t>Aplicación</a:t>
            </a:r>
            <a:endParaRPr lang="es-ES" sz="2400" dirty="0">
              <a:latin typeface="+mn-lt"/>
              <a:cs typeface="+mn-cs"/>
            </a:endParaRPr>
          </a:p>
        </p:txBody>
      </p:sp>
      <p:sp>
        <p:nvSpPr>
          <p:cNvPr id="67591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Ecosistema CityOS - Objetivos</a:t>
            </a:r>
          </a:p>
        </p:txBody>
      </p:sp>
      <p:sp>
        <p:nvSpPr>
          <p:cNvPr id="69634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D2069D-0E57-4E67-BB01-DD6E9444944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s-ES">
              <a:cs typeface="Arial" charset="0"/>
            </a:endParaRPr>
          </a:p>
        </p:txBody>
      </p:sp>
      <p:sp>
        <p:nvSpPr>
          <p:cNvPr id="69635" name="Marcador de pie de página 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Ecosistema IoT Cellnex Telecom – Ayuntamiento de Baza</a:t>
            </a:r>
          </a:p>
        </p:txBody>
      </p:sp>
      <p:sp>
        <p:nvSpPr>
          <p:cNvPr id="69636" name="Text Box 4"/>
          <p:cNvSpPr txBox="1">
            <a:spLocks/>
          </p:cNvSpPr>
          <p:nvPr/>
        </p:nvSpPr>
        <p:spPr bwMode="auto">
          <a:xfrm>
            <a:off x="3138488" y="838200"/>
            <a:ext cx="2508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300"/>
              </a:lnSpc>
            </a:pPr>
            <a:r>
              <a:rPr lang="en-GB" b="1">
                <a:latin typeface="Calibri" pitchFamily="34" charset="0"/>
              </a:rPr>
              <a:t>¿Para qué un CityOS?</a:t>
            </a:r>
          </a:p>
        </p:txBody>
      </p:sp>
      <p:pic>
        <p:nvPicPr>
          <p:cNvPr id="69637" name="Picture 19"/>
          <p:cNvPicPr>
            <a:picLocks noChangeAspect="1"/>
          </p:cNvPicPr>
          <p:nvPr/>
        </p:nvPicPr>
        <p:blipFill>
          <a:blip r:embed="rId3"/>
          <a:srcRect l="41106" t="50710" r="41254" b="15559"/>
          <a:stretch>
            <a:fillRect/>
          </a:stretch>
        </p:blipFill>
        <p:spPr bwMode="auto">
          <a:xfrm>
            <a:off x="552450" y="3773488"/>
            <a:ext cx="201612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20"/>
          <p:cNvPicPr>
            <a:picLocks noChangeAspect="1"/>
          </p:cNvPicPr>
          <p:nvPr/>
        </p:nvPicPr>
        <p:blipFill>
          <a:blip r:embed="rId3"/>
          <a:srcRect l="23540" t="50580" r="59596" b="15559"/>
          <a:stretch>
            <a:fillRect/>
          </a:stretch>
        </p:blipFill>
        <p:spPr bwMode="auto">
          <a:xfrm>
            <a:off x="6391275" y="3767138"/>
            <a:ext cx="192722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21"/>
          <p:cNvPicPr>
            <a:picLocks noChangeAspect="1"/>
          </p:cNvPicPr>
          <p:nvPr/>
        </p:nvPicPr>
        <p:blipFill>
          <a:blip r:embed="rId3"/>
          <a:srcRect l="59230" t="13881" r="23540" b="50671"/>
          <a:stretch>
            <a:fillRect/>
          </a:stretch>
        </p:blipFill>
        <p:spPr bwMode="auto">
          <a:xfrm>
            <a:off x="576263" y="1466850"/>
            <a:ext cx="19685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22"/>
          <p:cNvPicPr>
            <a:picLocks noChangeAspect="1"/>
          </p:cNvPicPr>
          <p:nvPr/>
        </p:nvPicPr>
        <p:blipFill>
          <a:blip r:embed="rId3"/>
          <a:srcRect l="40887" t="13881" r="40843" b="50801"/>
          <a:stretch>
            <a:fillRect/>
          </a:stretch>
        </p:blipFill>
        <p:spPr bwMode="auto">
          <a:xfrm>
            <a:off x="6311900" y="1447800"/>
            <a:ext cx="2087563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23"/>
          <p:cNvPicPr>
            <a:picLocks noChangeAspect="1"/>
          </p:cNvPicPr>
          <p:nvPr/>
        </p:nvPicPr>
        <p:blipFill>
          <a:blip r:embed="rId3"/>
          <a:srcRect l="23540" t="13881" r="59187" b="50931"/>
          <a:stretch>
            <a:fillRect/>
          </a:stretch>
        </p:blipFill>
        <p:spPr bwMode="auto">
          <a:xfrm>
            <a:off x="3300413" y="1471613"/>
            <a:ext cx="197485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24"/>
          <p:cNvPicPr>
            <a:picLocks noChangeAspect="1"/>
          </p:cNvPicPr>
          <p:nvPr/>
        </p:nvPicPr>
        <p:blipFill>
          <a:blip r:embed="rId3"/>
          <a:srcRect l="59377" t="50710" r="23540" b="15559"/>
          <a:stretch>
            <a:fillRect/>
          </a:stretch>
        </p:blipFill>
        <p:spPr bwMode="auto">
          <a:xfrm>
            <a:off x="3311525" y="3835400"/>
            <a:ext cx="195262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Rectángulo 15"/>
          <p:cNvSpPr>
            <a:spLocks noChangeArrowheads="1"/>
          </p:cNvSpPr>
          <p:nvPr/>
        </p:nvSpPr>
        <p:spPr bwMode="auto">
          <a:xfrm>
            <a:off x="711200" y="1616075"/>
            <a:ext cx="1768475" cy="1016000"/>
          </a:xfrm>
          <a:prstGeom prst="rect">
            <a:avLst/>
          </a:prstGeom>
          <a:solidFill>
            <a:srgbClr val="BBF3F0"/>
          </a:solidFill>
          <a:ln w="9525">
            <a:solidFill>
              <a:srgbClr val="BBF3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231F20"/>
                </a:solidFill>
                <a:latin typeface="Calibri" pitchFamily="34" charset="0"/>
                <a:sym typeface="Arial Black" pitchFamily="34" charset="0"/>
              </a:rPr>
              <a:t>Dar Servicio a las necesidades de información de Ayuntamientos y Servicios municipales 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69644" name="Rectángulo 16"/>
          <p:cNvSpPr>
            <a:spLocks noChangeArrowheads="1"/>
          </p:cNvSpPr>
          <p:nvPr/>
        </p:nvSpPr>
        <p:spPr bwMode="auto">
          <a:xfrm>
            <a:off x="3403600" y="1530350"/>
            <a:ext cx="1768475" cy="831850"/>
          </a:xfrm>
          <a:prstGeom prst="rect">
            <a:avLst/>
          </a:prstGeom>
          <a:solidFill>
            <a:srgbClr val="BBF3F0"/>
          </a:solidFill>
          <a:ln w="9525">
            <a:solidFill>
              <a:srgbClr val="BBF3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231F20"/>
                </a:solidFill>
                <a:latin typeface="Calibri" pitchFamily="34" charset="0"/>
                <a:sym typeface="Arial Black" pitchFamily="34" charset="0"/>
              </a:rPr>
              <a:t>Mejora de los procesos y analisis de resiliencia urbana ante situaciones adversas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69645" name="Rectángulo 17"/>
          <p:cNvSpPr>
            <a:spLocks noChangeArrowheads="1"/>
          </p:cNvSpPr>
          <p:nvPr/>
        </p:nvSpPr>
        <p:spPr bwMode="auto">
          <a:xfrm>
            <a:off x="6391275" y="1606550"/>
            <a:ext cx="1911350" cy="647700"/>
          </a:xfrm>
          <a:prstGeom prst="rect">
            <a:avLst/>
          </a:prstGeom>
          <a:solidFill>
            <a:srgbClr val="BBF3F0"/>
          </a:solidFill>
          <a:ln w="9525">
            <a:solidFill>
              <a:srgbClr val="BBF3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231F20"/>
                </a:solidFill>
                <a:latin typeface="Calibri" pitchFamily="34" charset="0"/>
                <a:sym typeface="Arial Black" pitchFamily="34" charset="0"/>
              </a:rPr>
              <a:t>Disponer de un modelo conceptual y de datos de las ciudades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69646" name="Rectángulo 18"/>
          <p:cNvSpPr>
            <a:spLocks noChangeArrowheads="1"/>
          </p:cNvSpPr>
          <p:nvPr/>
        </p:nvSpPr>
        <p:spPr bwMode="auto">
          <a:xfrm>
            <a:off x="608013" y="3932238"/>
            <a:ext cx="1892300" cy="646112"/>
          </a:xfrm>
          <a:prstGeom prst="rect">
            <a:avLst/>
          </a:prstGeom>
          <a:solidFill>
            <a:srgbClr val="BBF3F0"/>
          </a:solidFill>
          <a:ln w="9525">
            <a:solidFill>
              <a:srgbClr val="BBF3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231F20"/>
                </a:solidFill>
                <a:latin typeface="Calibri" pitchFamily="34" charset="0"/>
                <a:sym typeface="Arial Black" pitchFamily="34" charset="0"/>
              </a:rPr>
              <a:t>Multiplicar la capacidad de procesamiento de la información disponible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69647" name="Rectángulo 19"/>
          <p:cNvSpPr>
            <a:spLocks noChangeArrowheads="1"/>
          </p:cNvSpPr>
          <p:nvPr/>
        </p:nvSpPr>
        <p:spPr bwMode="auto">
          <a:xfrm>
            <a:off x="3351213" y="3870325"/>
            <a:ext cx="1820862" cy="1200150"/>
          </a:xfrm>
          <a:prstGeom prst="rect">
            <a:avLst/>
          </a:prstGeom>
          <a:solidFill>
            <a:srgbClr val="BBF3F0"/>
          </a:solidFill>
          <a:ln w="9525">
            <a:solidFill>
              <a:srgbClr val="BBF3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231F20"/>
                </a:solidFill>
                <a:latin typeface="Calibri" pitchFamily="34" charset="0"/>
                <a:sym typeface="Arial Black" pitchFamily="34" charset="0"/>
              </a:rPr>
              <a:t>Desarrollar capacidades de analisis avanzadas de la información (modelos predictivos, de simulación y de descubrimiento de datos</a:t>
            </a:r>
            <a:endParaRPr lang="en-GB" sz="1200">
              <a:latin typeface="Calibri" pitchFamily="34" charset="0"/>
            </a:endParaRPr>
          </a:p>
        </p:txBody>
      </p:sp>
      <p:sp>
        <p:nvSpPr>
          <p:cNvPr id="69648" name="Rectángulo 20"/>
          <p:cNvSpPr>
            <a:spLocks noChangeArrowheads="1"/>
          </p:cNvSpPr>
          <p:nvPr/>
        </p:nvSpPr>
        <p:spPr bwMode="auto">
          <a:xfrm>
            <a:off x="6534150" y="3833813"/>
            <a:ext cx="1768475" cy="1014412"/>
          </a:xfrm>
          <a:prstGeom prst="rect">
            <a:avLst/>
          </a:prstGeom>
          <a:solidFill>
            <a:srgbClr val="BBF3F0"/>
          </a:solidFill>
          <a:ln w="9525">
            <a:solidFill>
              <a:srgbClr val="BBF3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231F20"/>
                </a:solidFill>
                <a:latin typeface="Calibri" pitchFamily="34" charset="0"/>
                <a:sym typeface="Arial Black" pitchFamily="34" charset="0"/>
              </a:rPr>
              <a:t>Industrializar el procesamiento de datos (extracción, calidad, enriquecimiento, seguridad)</a:t>
            </a:r>
            <a:endParaRPr lang="en-GB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0" name="Object 20"/>
          <p:cNvGraphicFramePr>
            <a:graphicFrameLocks noChangeAspect="1"/>
          </p:cNvGraphicFramePr>
          <p:nvPr/>
        </p:nvGraphicFramePr>
        <p:xfrm>
          <a:off x="971550" y="1771650"/>
          <a:ext cx="6348413" cy="3429000"/>
        </p:xfrm>
        <a:graphic>
          <a:graphicData uri="http://schemas.openxmlformats.org/presentationml/2006/ole">
            <p:oleObj spid="_x0000_s71700" r:id="rId4" imgW="6349206" imgH="3428571" progId="">
              <p:embed/>
            </p:oleObj>
          </a:graphicData>
        </a:graphic>
      </p:graphicFrame>
      <p:sp>
        <p:nvSpPr>
          <p:cNvPr id="71681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Ecosistema CityOS - Transformación digital urbana </a:t>
            </a:r>
          </a:p>
        </p:txBody>
      </p:sp>
      <p:sp>
        <p:nvSpPr>
          <p:cNvPr id="71682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90D6AC-9A6D-42CF-9AAC-F90AF1B9E9A0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s-ES">
              <a:cs typeface="Arial" charset="0"/>
            </a:endParaRP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988" y="1196975"/>
            <a:ext cx="5111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QuadreDeText 1"/>
          <p:cNvSpPr txBox="1">
            <a:spLocks noChangeArrowheads="1"/>
          </p:cNvSpPr>
          <p:nvPr/>
        </p:nvSpPr>
        <p:spPr bwMode="auto">
          <a:xfrm>
            <a:off x="1004888" y="1019175"/>
            <a:ext cx="178435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CityOS ayuda a a construir y gestionar un modelo de datos de la ciudad a los gobernantes</a:t>
            </a:r>
            <a:endParaRPr lang="ca-ES" sz="1400">
              <a:latin typeface="Calibri" pitchFamily="34" charset="0"/>
            </a:endParaRPr>
          </a:p>
        </p:txBody>
      </p:sp>
      <p:sp>
        <p:nvSpPr>
          <p:cNvPr id="13" name="QuadreDeText 8"/>
          <p:cNvSpPr txBox="1">
            <a:spLocks noChangeArrowheads="1"/>
          </p:cNvSpPr>
          <p:nvPr/>
        </p:nvSpPr>
        <p:spPr bwMode="auto">
          <a:xfrm>
            <a:off x="7640638" y="2293938"/>
            <a:ext cx="15033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CityOS ayuda a proporcionar y gestionar acceso a datos que crean mas valor a ciudadanos y empresas y negocios</a:t>
            </a:r>
            <a:endParaRPr lang="ca-ES" sz="1400">
              <a:latin typeface="Calibri" pitchFamily="34" charset="0"/>
            </a:endParaRPr>
          </a:p>
        </p:txBody>
      </p:sp>
      <p:pic>
        <p:nvPicPr>
          <p:cNvPr id="14" name="Imagen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163" y="5384800"/>
            <a:ext cx="5032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QuadreDeText 2"/>
          <p:cNvSpPr txBox="1">
            <a:spLocks noChangeArrowheads="1"/>
          </p:cNvSpPr>
          <p:nvPr/>
        </p:nvSpPr>
        <p:spPr bwMode="auto">
          <a:xfrm>
            <a:off x="160338" y="5788025"/>
            <a:ext cx="36131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CityOS es una herramienta que ayuda a mejorar la transparencia en el uso de los datos de la ciudad </a:t>
            </a:r>
            <a:endParaRPr lang="ca-ES" sz="1400">
              <a:latin typeface="Calibri" pitchFamily="34" charset="0"/>
            </a:endParaRPr>
          </a:p>
        </p:txBody>
      </p:sp>
      <p:pic>
        <p:nvPicPr>
          <p:cNvPr id="16" name="Picture 10" descr="Arrow, Red, Up, Symbol, I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2163" y="2284413"/>
            <a:ext cx="27178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Arrow, Red, Up, Symbol, 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7476966" flipH="1">
            <a:off x="2442369" y="1685131"/>
            <a:ext cx="9048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Arrow, Red, Up, Symbol, 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485903" flipH="1">
            <a:off x="1462088" y="3938588"/>
            <a:ext cx="1397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arrodonit 5"/>
          <p:cNvSpPr/>
          <p:nvPr/>
        </p:nvSpPr>
        <p:spPr>
          <a:xfrm>
            <a:off x="2779713" y="1724025"/>
            <a:ext cx="1822450" cy="19526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20" name="Shape 83"/>
          <p:cNvSpPr>
            <a:spLocks noChangeArrowheads="1"/>
          </p:cNvSpPr>
          <p:nvPr/>
        </p:nvSpPr>
        <p:spPr bwMode="auto">
          <a:xfrm>
            <a:off x="112713" y="828675"/>
            <a:ext cx="24463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1113" algn="ctr">
              <a:buClr>
                <a:srgbClr val="231F20"/>
              </a:buClr>
              <a:buSzPct val="25000"/>
              <a:tabLst>
                <a:tab pos="265113" algn="l"/>
              </a:tabLst>
            </a:pPr>
            <a:r>
              <a:rPr lang="en-US" sz="1400">
                <a:solidFill>
                  <a:srgbClr val="231F20"/>
                </a:solidFill>
                <a:latin typeface="Arial Black" pitchFamily="34" charset="0"/>
                <a:sym typeface="Arial Black" pitchFamily="34" charset="0"/>
              </a:rPr>
              <a:t>GOBIERNO Y CIUDAD</a:t>
            </a:r>
            <a:endParaRPr lang="es-ES" sz="14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1" name="Shape 84"/>
          <p:cNvSpPr>
            <a:spLocks noChangeArrowheads="1"/>
          </p:cNvSpPr>
          <p:nvPr/>
        </p:nvSpPr>
        <p:spPr bwMode="auto">
          <a:xfrm>
            <a:off x="6659563" y="1036638"/>
            <a:ext cx="23272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Clr>
                <a:srgbClr val="231F20"/>
              </a:buClr>
              <a:buSzPct val="25000"/>
              <a:tabLst>
                <a:tab pos="265113" algn="l"/>
              </a:tabLst>
            </a:pPr>
            <a:r>
              <a:rPr lang="en-US" sz="1400">
                <a:solidFill>
                  <a:srgbClr val="231F20"/>
                </a:solidFill>
                <a:latin typeface="Arial Black" pitchFamily="34" charset="0"/>
                <a:sym typeface="Arial Black" pitchFamily="34" charset="0"/>
              </a:rPr>
              <a:t>EMPRESAS Y ENTIDADES  SOCIALES</a:t>
            </a:r>
          </a:p>
        </p:txBody>
      </p:sp>
      <p:sp>
        <p:nvSpPr>
          <p:cNvPr id="22" name="Shape 85"/>
          <p:cNvSpPr>
            <a:spLocks noChangeArrowheads="1"/>
          </p:cNvSpPr>
          <p:nvPr/>
        </p:nvSpPr>
        <p:spPr bwMode="auto">
          <a:xfrm>
            <a:off x="161925" y="5118100"/>
            <a:ext cx="1576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1113">
              <a:buClr>
                <a:srgbClr val="231F20"/>
              </a:buClr>
              <a:buSzPct val="25000"/>
            </a:pPr>
            <a:r>
              <a:rPr lang="en-US" sz="1600">
                <a:solidFill>
                  <a:srgbClr val="231F20"/>
                </a:solidFill>
                <a:latin typeface="Arial Black" pitchFamily="34" charset="0"/>
                <a:sym typeface="Arial Black" pitchFamily="34" charset="0"/>
              </a:rPr>
              <a:t>CIUDADANOS </a:t>
            </a:r>
          </a:p>
        </p:txBody>
      </p:sp>
      <p:sp>
        <p:nvSpPr>
          <p:cNvPr id="71697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71699" name="Object 19"/>
          <p:cNvGraphicFramePr>
            <a:graphicFrameLocks noChangeAspect="1"/>
          </p:cNvGraphicFramePr>
          <p:nvPr/>
        </p:nvGraphicFramePr>
        <p:xfrm>
          <a:off x="7081838" y="1501775"/>
          <a:ext cx="1905000" cy="508000"/>
        </p:xfrm>
        <a:graphic>
          <a:graphicData uri="http://schemas.openxmlformats.org/presentationml/2006/ole">
            <p:oleObj spid="_x0000_s71699" r:id="rId9" imgW="1904762" imgH="50757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20" grpId="0"/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F8238B-3EAE-4B7D-875F-B032756DC61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s-ES">
              <a:cs typeface="Arial" charset="0"/>
            </a:endParaRPr>
          </a:p>
        </p:txBody>
      </p:sp>
      <p:sp>
        <p:nvSpPr>
          <p:cNvPr id="73730" name="Título 1"/>
          <p:cNvSpPr txBox="1">
            <a:spLocks/>
          </p:cNvSpPr>
          <p:nvPr/>
        </p:nvSpPr>
        <p:spPr bwMode="auto">
          <a:xfrm>
            <a:off x="576263" y="307975"/>
            <a:ext cx="82026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300"/>
              </a:lnSpc>
            </a:pPr>
            <a:r>
              <a:rPr lang="es-ES" sz="2200" b="1">
                <a:latin typeface="Calibri" pitchFamily="34" charset="0"/>
              </a:rPr>
              <a:t>Ecosistema CityOS-&gt; Madurez y estado arte</a:t>
            </a:r>
          </a:p>
        </p:txBody>
      </p:sp>
      <p:pic>
        <p:nvPicPr>
          <p:cNvPr id="73731" name="Picture 25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525" y="5940425"/>
            <a:ext cx="10906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2"/>
          <p:cNvSpPr/>
          <p:nvPr/>
        </p:nvSpPr>
        <p:spPr>
          <a:xfrm>
            <a:off x="1544638" y="3306763"/>
            <a:ext cx="2595562" cy="1628775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 err="1">
                <a:solidFill>
                  <a:schemeClr val="accent2">
                    <a:lumMod val="75000"/>
                  </a:schemeClr>
                </a:solidFill>
              </a:rPr>
              <a:t>Foco</a:t>
            </a:r>
            <a:r>
              <a:rPr lang="en-US" sz="1050" b="1" dirty="0">
                <a:solidFill>
                  <a:schemeClr val="accent2">
                    <a:lumMod val="75000"/>
                  </a:schemeClr>
                </a:solidFill>
              </a:rPr>
              <a:t> Actual</a:t>
            </a:r>
            <a:endParaRPr lang="en-US" sz="105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ángulo 63"/>
          <p:cNvSpPr/>
          <p:nvPr/>
        </p:nvSpPr>
        <p:spPr>
          <a:xfrm>
            <a:off x="3302000" y="2103438"/>
            <a:ext cx="4581525" cy="2733675"/>
          </a:xfrm>
          <a:prstGeom prst="rect">
            <a:avLst/>
          </a:prstGeom>
          <a:noFill/>
          <a:ln w="57150">
            <a:solidFill>
              <a:schemeClr val="accent3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C00000"/>
              </a:solidFill>
            </a:endParaRPr>
          </a:p>
        </p:txBody>
      </p:sp>
      <p:grpSp>
        <p:nvGrpSpPr>
          <p:cNvPr id="73734" name="Agrupa 53"/>
          <p:cNvGrpSpPr>
            <a:grpSpLocks/>
          </p:cNvGrpSpPr>
          <p:nvPr/>
        </p:nvGrpSpPr>
        <p:grpSpPr bwMode="auto">
          <a:xfrm>
            <a:off x="1922463" y="1581150"/>
            <a:ext cx="5175250" cy="3354388"/>
            <a:chOff x="1870398" y="1196752"/>
            <a:chExt cx="5174803" cy="3355291"/>
          </a:xfrm>
        </p:grpSpPr>
        <p:cxnSp>
          <p:nvCxnSpPr>
            <p:cNvPr id="10" name="Conector recto 56"/>
            <p:cNvCxnSpPr/>
            <p:nvPr/>
          </p:nvCxnSpPr>
          <p:spPr>
            <a:xfrm>
              <a:off x="4418115" y="1196752"/>
              <a:ext cx="12699" cy="3355291"/>
            </a:xfrm>
            <a:prstGeom prst="line">
              <a:avLst/>
            </a:prstGeom>
            <a:ln w="5715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echa derecha 57"/>
            <p:cNvSpPr/>
            <p:nvPr/>
          </p:nvSpPr>
          <p:spPr>
            <a:xfrm>
              <a:off x="1870398" y="1252330"/>
              <a:ext cx="2222308" cy="466851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/>
                <a:t>Visualización</a:t>
              </a:r>
              <a:r>
                <a:rPr lang="en-US" sz="1200" b="1" dirty="0"/>
                <a:t> &amp; </a:t>
              </a:r>
              <a:r>
                <a:rPr lang="en-US" sz="1200" b="1" dirty="0" err="1"/>
                <a:t>Respuesta</a:t>
              </a:r>
              <a:endParaRPr lang="en-US" sz="1200" b="1" dirty="0"/>
            </a:p>
          </p:txBody>
        </p:sp>
        <p:sp>
          <p:nvSpPr>
            <p:cNvPr id="12" name="Flecha derecha 58"/>
            <p:cNvSpPr/>
            <p:nvPr/>
          </p:nvSpPr>
          <p:spPr>
            <a:xfrm>
              <a:off x="4822893" y="1252330"/>
              <a:ext cx="2222308" cy="466851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/>
                <a:t>Predicción</a:t>
              </a:r>
              <a:r>
                <a:rPr lang="en-US" sz="1200" b="1" dirty="0"/>
                <a:t> </a:t>
              </a:r>
              <a:r>
                <a:rPr lang="en-US" sz="1200" b="1" dirty="0"/>
                <a:t>&amp; </a:t>
              </a:r>
              <a:r>
                <a:rPr lang="en-US" sz="1200" b="1" dirty="0" err="1"/>
                <a:t>Actuación</a:t>
              </a:r>
              <a:endParaRPr lang="en-US" sz="1200" b="1" dirty="0"/>
            </a:p>
          </p:txBody>
        </p:sp>
      </p:grpSp>
      <p:cxnSp>
        <p:nvCxnSpPr>
          <p:cNvPr id="13" name="Conector recto de flecha 4"/>
          <p:cNvCxnSpPr/>
          <p:nvPr/>
        </p:nvCxnSpPr>
        <p:spPr>
          <a:xfrm flipV="1">
            <a:off x="1300163" y="1776413"/>
            <a:ext cx="0" cy="32686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5"/>
          <p:cNvCxnSpPr/>
          <p:nvPr/>
        </p:nvCxnSpPr>
        <p:spPr>
          <a:xfrm flipV="1">
            <a:off x="1300163" y="5045075"/>
            <a:ext cx="6781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7" name="CuadroTexto 59"/>
          <p:cNvSpPr txBox="1">
            <a:spLocks noChangeArrowheads="1"/>
          </p:cNvSpPr>
          <p:nvPr/>
        </p:nvSpPr>
        <p:spPr bwMode="auto">
          <a:xfrm rot="-5400000">
            <a:off x="42863" y="2605087"/>
            <a:ext cx="2101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Eficiencia y beneficios públicos</a:t>
            </a:r>
          </a:p>
        </p:txBody>
      </p:sp>
      <p:sp>
        <p:nvSpPr>
          <p:cNvPr id="73738" name="CuadroTexto 60"/>
          <p:cNvSpPr txBox="1">
            <a:spLocks noChangeArrowheads="1"/>
          </p:cNvSpPr>
          <p:nvPr/>
        </p:nvSpPr>
        <p:spPr bwMode="auto">
          <a:xfrm>
            <a:off x="6113463" y="5035550"/>
            <a:ext cx="2289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Análisis de Madurez/ Estado Arte </a:t>
            </a:r>
          </a:p>
        </p:txBody>
      </p:sp>
      <p:grpSp>
        <p:nvGrpSpPr>
          <p:cNvPr id="73739" name="Agrupa 49"/>
          <p:cNvGrpSpPr>
            <a:grpSpLocks/>
          </p:cNvGrpSpPr>
          <p:nvPr/>
        </p:nvGrpSpPr>
        <p:grpSpPr bwMode="auto">
          <a:xfrm>
            <a:off x="1465263" y="3449638"/>
            <a:ext cx="3460750" cy="1416050"/>
            <a:chOff x="1412206" y="3064916"/>
            <a:chExt cx="3461565" cy="1415875"/>
          </a:xfrm>
        </p:grpSpPr>
        <p:grpSp>
          <p:nvGrpSpPr>
            <p:cNvPr id="73763" name="Grupo 30"/>
            <p:cNvGrpSpPr>
              <a:grpSpLocks/>
            </p:cNvGrpSpPr>
            <p:nvPr/>
          </p:nvGrpSpPr>
          <p:grpSpPr bwMode="auto">
            <a:xfrm>
              <a:off x="1735355" y="4304121"/>
              <a:ext cx="3073340" cy="123961"/>
              <a:chOff x="2135560" y="5783485"/>
              <a:chExt cx="4536504" cy="182976"/>
            </a:xfrm>
          </p:grpSpPr>
          <p:cxnSp>
            <p:nvCxnSpPr>
              <p:cNvPr id="31" name="Conector recto 17"/>
              <p:cNvCxnSpPr/>
              <p:nvPr/>
            </p:nvCxnSpPr>
            <p:spPr>
              <a:xfrm>
                <a:off x="2136707" y="5966945"/>
                <a:ext cx="453531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18"/>
              <p:cNvCxnSpPr/>
              <p:nvPr/>
            </p:nvCxnSpPr>
            <p:spPr>
              <a:xfrm flipV="1">
                <a:off x="2136707" y="5784192"/>
                <a:ext cx="0" cy="1827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Conector recto 25"/>
            <p:cNvCxnSpPr/>
            <p:nvPr/>
          </p:nvCxnSpPr>
          <p:spPr>
            <a:xfrm flipV="1">
              <a:off x="2242664" y="4306188"/>
              <a:ext cx="0" cy="123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26"/>
            <p:cNvCxnSpPr/>
            <p:nvPr/>
          </p:nvCxnSpPr>
          <p:spPr>
            <a:xfrm flipV="1">
              <a:off x="2874637" y="4306188"/>
              <a:ext cx="0" cy="123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7"/>
            <p:cNvCxnSpPr/>
            <p:nvPr/>
          </p:nvCxnSpPr>
          <p:spPr>
            <a:xfrm flipH="1" flipV="1">
              <a:off x="3598708" y="4074441"/>
              <a:ext cx="0" cy="355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67" name="CuadroTexto 45"/>
            <p:cNvSpPr txBox="1">
              <a:spLocks noChangeArrowheads="1"/>
            </p:cNvSpPr>
            <p:nvPr/>
          </p:nvSpPr>
          <p:spPr bwMode="auto">
            <a:xfrm>
              <a:off x="3709670" y="4234570"/>
              <a:ext cx="11641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>
                  <a:latin typeface="Calibri" pitchFamily="34" charset="0"/>
                </a:rPr>
                <a:t>¿Que ha ocurrido?</a:t>
              </a:r>
            </a:p>
          </p:txBody>
        </p:sp>
        <p:sp>
          <p:nvSpPr>
            <p:cNvPr id="73768" name="CuadroTexto 46"/>
            <p:cNvSpPr txBox="1">
              <a:spLocks noChangeArrowheads="1"/>
            </p:cNvSpPr>
            <p:nvPr/>
          </p:nvSpPr>
          <p:spPr bwMode="auto">
            <a:xfrm>
              <a:off x="1412206" y="3807662"/>
              <a:ext cx="6158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Datos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 en bruto</a:t>
              </a:r>
            </a:p>
          </p:txBody>
        </p:sp>
        <p:sp>
          <p:nvSpPr>
            <p:cNvPr id="73769" name="CuadroTexto 47"/>
            <p:cNvSpPr txBox="1">
              <a:spLocks noChangeArrowheads="1"/>
            </p:cNvSpPr>
            <p:nvPr/>
          </p:nvSpPr>
          <p:spPr bwMode="auto">
            <a:xfrm>
              <a:off x="1915148" y="3602149"/>
              <a:ext cx="667170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Datos 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Filtrados 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“Limpios” </a:t>
              </a:r>
            </a:p>
          </p:txBody>
        </p:sp>
        <p:sp>
          <p:nvSpPr>
            <p:cNvPr id="73770" name="CuadroTexto 48"/>
            <p:cNvSpPr txBox="1">
              <a:spLocks noChangeArrowheads="1"/>
            </p:cNvSpPr>
            <p:nvPr/>
          </p:nvSpPr>
          <p:spPr bwMode="auto">
            <a:xfrm>
              <a:off x="2572228" y="3574862"/>
              <a:ext cx="6062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Informes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Estandar</a:t>
              </a:r>
            </a:p>
          </p:txBody>
        </p:sp>
        <p:sp>
          <p:nvSpPr>
            <p:cNvPr id="73771" name="CuadroTexto 49"/>
            <p:cNvSpPr txBox="1">
              <a:spLocks noChangeArrowheads="1"/>
            </p:cNvSpPr>
            <p:nvPr/>
          </p:nvSpPr>
          <p:spPr bwMode="auto">
            <a:xfrm>
              <a:off x="2814482" y="3064916"/>
              <a:ext cx="135165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Informes Especificos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 &amp;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Procesamiento Analitico 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Online/ BI</a:t>
              </a:r>
            </a:p>
          </p:txBody>
        </p:sp>
        <p:sp>
          <p:nvSpPr>
            <p:cNvPr id="27" name="Elipse 9"/>
            <p:cNvSpPr/>
            <p:nvPr/>
          </p:nvSpPr>
          <p:spPr>
            <a:xfrm>
              <a:off x="1628157" y="4185552"/>
              <a:ext cx="195308" cy="1952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  <p:sp>
          <p:nvSpPr>
            <p:cNvPr id="28" name="Elipse 10"/>
            <p:cNvSpPr/>
            <p:nvPr/>
          </p:nvSpPr>
          <p:spPr>
            <a:xfrm>
              <a:off x="2077525" y="4074441"/>
              <a:ext cx="292169" cy="29365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  <p:sp>
          <p:nvSpPr>
            <p:cNvPr id="29" name="Elipse 11"/>
            <p:cNvSpPr/>
            <p:nvPr/>
          </p:nvSpPr>
          <p:spPr>
            <a:xfrm>
              <a:off x="2679329" y="3949044"/>
              <a:ext cx="373150" cy="37301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  <p:sp>
          <p:nvSpPr>
            <p:cNvPr id="30" name="Elipse 12"/>
            <p:cNvSpPr/>
            <p:nvPr/>
          </p:nvSpPr>
          <p:spPr>
            <a:xfrm>
              <a:off x="3362115" y="3717297"/>
              <a:ext cx="463659" cy="46349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</p:grpSp>
      <p:grpSp>
        <p:nvGrpSpPr>
          <p:cNvPr id="33" name="Agrupa 50"/>
          <p:cNvGrpSpPr>
            <a:grpSpLocks/>
          </p:cNvGrpSpPr>
          <p:nvPr/>
        </p:nvGrpSpPr>
        <p:grpSpPr bwMode="auto">
          <a:xfrm>
            <a:off x="4122738" y="3306763"/>
            <a:ext cx="2159000" cy="1125537"/>
            <a:chOff x="4070115" y="2922498"/>
            <a:chExt cx="2158099" cy="1126246"/>
          </a:xfrm>
        </p:grpSpPr>
        <p:grpSp>
          <p:nvGrpSpPr>
            <p:cNvPr id="73757" name="Grupo 31"/>
            <p:cNvGrpSpPr>
              <a:grpSpLocks/>
            </p:cNvGrpSpPr>
            <p:nvPr/>
          </p:nvGrpSpPr>
          <p:grpSpPr bwMode="auto">
            <a:xfrm>
              <a:off x="4435555" y="3887138"/>
              <a:ext cx="1739068" cy="123961"/>
              <a:chOff x="2135560" y="5783485"/>
              <a:chExt cx="2567009" cy="182976"/>
            </a:xfrm>
          </p:grpSpPr>
          <p:cxnSp>
            <p:nvCxnSpPr>
              <p:cNvPr id="38" name="Conector recto 32"/>
              <p:cNvCxnSpPr/>
              <p:nvPr/>
            </p:nvCxnSpPr>
            <p:spPr>
              <a:xfrm>
                <a:off x="2134869" y="5965754"/>
                <a:ext cx="25671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33"/>
              <p:cNvCxnSpPr/>
              <p:nvPr/>
            </p:nvCxnSpPr>
            <p:spPr>
              <a:xfrm flipV="1">
                <a:off x="2134869" y="5782863"/>
                <a:ext cx="0" cy="1828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758" name="CuadroTexto 44"/>
            <p:cNvSpPr txBox="1">
              <a:spLocks noChangeArrowheads="1"/>
            </p:cNvSpPr>
            <p:nvPr/>
          </p:nvSpPr>
          <p:spPr bwMode="auto">
            <a:xfrm>
              <a:off x="5100981" y="3802523"/>
              <a:ext cx="112723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>
                  <a:latin typeface="Calibri" pitchFamily="34" charset="0"/>
                </a:rPr>
                <a:t>¿Por qué ocurrió?</a:t>
              </a:r>
            </a:p>
          </p:txBody>
        </p:sp>
        <p:sp>
          <p:nvSpPr>
            <p:cNvPr id="73759" name="CuadroTexto 50"/>
            <p:cNvSpPr txBox="1">
              <a:spLocks noChangeArrowheads="1"/>
            </p:cNvSpPr>
            <p:nvPr/>
          </p:nvSpPr>
          <p:spPr bwMode="auto">
            <a:xfrm>
              <a:off x="4070115" y="2922498"/>
              <a:ext cx="6751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Prediccion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 generica</a:t>
              </a:r>
            </a:p>
          </p:txBody>
        </p:sp>
        <p:sp>
          <p:nvSpPr>
            <p:cNvPr id="37" name="Elipse 13"/>
            <p:cNvSpPr/>
            <p:nvPr/>
          </p:nvSpPr>
          <p:spPr>
            <a:xfrm>
              <a:off x="4093917" y="3343450"/>
              <a:ext cx="617280" cy="6179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</p:grpSp>
      <p:grpSp>
        <p:nvGrpSpPr>
          <p:cNvPr id="40" name="Agrupa 51"/>
          <p:cNvGrpSpPr>
            <a:grpSpLocks/>
          </p:cNvGrpSpPr>
          <p:nvPr/>
        </p:nvGrpSpPr>
        <p:grpSpPr bwMode="auto">
          <a:xfrm>
            <a:off x="4827588" y="2824163"/>
            <a:ext cx="2225675" cy="1162050"/>
            <a:chOff x="4775059" y="2439453"/>
            <a:chExt cx="2226059" cy="1162696"/>
          </a:xfrm>
        </p:grpSpPr>
        <p:grpSp>
          <p:nvGrpSpPr>
            <p:cNvPr id="73751" name="Grupo 36"/>
            <p:cNvGrpSpPr>
              <a:grpSpLocks/>
            </p:cNvGrpSpPr>
            <p:nvPr/>
          </p:nvGrpSpPr>
          <p:grpSpPr bwMode="auto">
            <a:xfrm>
              <a:off x="5262050" y="3452746"/>
              <a:ext cx="1739068" cy="123961"/>
              <a:chOff x="2135560" y="5783485"/>
              <a:chExt cx="2567009" cy="182976"/>
            </a:xfrm>
          </p:grpSpPr>
          <p:cxnSp>
            <p:nvCxnSpPr>
              <p:cNvPr id="45" name="Conector recto 37"/>
              <p:cNvCxnSpPr/>
              <p:nvPr/>
            </p:nvCxnSpPr>
            <p:spPr>
              <a:xfrm>
                <a:off x="2136232" y="5966502"/>
                <a:ext cx="256633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38"/>
              <p:cNvCxnSpPr/>
              <p:nvPr/>
            </p:nvCxnSpPr>
            <p:spPr>
              <a:xfrm flipV="1">
                <a:off x="2136232" y="5783625"/>
                <a:ext cx="0" cy="1828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752" name="CuadroTexto 43"/>
            <p:cNvSpPr txBox="1">
              <a:spLocks noChangeArrowheads="1"/>
            </p:cNvSpPr>
            <p:nvPr/>
          </p:nvSpPr>
          <p:spPr bwMode="auto">
            <a:xfrm>
              <a:off x="6027775" y="3355928"/>
              <a:ext cx="97334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>
                  <a:latin typeface="Calibri" pitchFamily="34" charset="0"/>
                </a:rPr>
                <a:t>¿Que ocurrirá?</a:t>
              </a:r>
            </a:p>
          </p:txBody>
        </p:sp>
        <p:sp>
          <p:nvSpPr>
            <p:cNvPr id="73753" name="CuadroTexto 51"/>
            <p:cNvSpPr txBox="1">
              <a:spLocks noChangeArrowheads="1"/>
            </p:cNvSpPr>
            <p:nvPr/>
          </p:nvSpPr>
          <p:spPr bwMode="auto">
            <a:xfrm>
              <a:off x="4775059" y="2439453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Modelado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 predictivo</a:t>
              </a:r>
            </a:p>
          </p:txBody>
        </p:sp>
        <p:sp>
          <p:nvSpPr>
            <p:cNvPr id="44" name="Elipse 14"/>
            <p:cNvSpPr/>
            <p:nvPr/>
          </p:nvSpPr>
          <p:spPr>
            <a:xfrm>
              <a:off x="4876677" y="2806369"/>
              <a:ext cx="731963" cy="73224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</p:grpSp>
      <p:grpSp>
        <p:nvGrpSpPr>
          <p:cNvPr id="47" name="Agrupa 52"/>
          <p:cNvGrpSpPr>
            <a:grpSpLocks/>
          </p:cNvGrpSpPr>
          <p:nvPr/>
        </p:nvGrpSpPr>
        <p:grpSpPr bwMode="auto">
          <a:xfrm>
            <a:off x="5592763" y="2074863"/>
            <a:ext cx="2290762" cy="1290637"/>
            <a:chOff x="5540442" y="1690120"/>
            <a:chExt cx="2290134" cy="1290712"/>
          </a:xfrm>
        </p:grpSpPr>
        <p:grpSp>
          <p:nvGrpSpPr>
            <p:cNvPr id="73745" name="Grupo 39"/>
            <p:cNvGrpSpPr>
              <a:grpSpLocks/>
            </p:cNvGrpSpPr>
            <p:nvPr/>
          </p:nvGrpSpPr>
          <p:grpSpPr bwMode="auto">
            <a:xfrm>
              <a:off x="5988979" y="2830408"/>
              <a:ext cx="1739068" cy="123961"/>
              <a:chOff x="2135560" y="5783485"/>
              <a:chExt cx="2567009" cy="182976"/>
            </a:xfrm>
          </p:grpSpPr>
          <p:cxnSp>
            <p:nvCxnSpPr>
              <p:cNvPr id="52" name="Conector recto 40"/>
              <p:cNvCxnSpPr/>
              <p:nvPr/>
            </p:nvCxnSpPr>
            <p:spPr>
              <a:xfrm>
                <a:off x="2136448" y="5965685"/>
                <a:ext cx="256519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cto 41"/>
              <p:cNvCxnSpPr/>
              <p:nvPr/>
            </p:nvCxnSpPr>
            <p:spPr>
              <a:xfrm flipV="1">
                <a:off x="2136448" y="5782899"/>
                <a:ext cx="0" cy="1827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746" name="CuadroTexto 42"/>
            <p:cNvSpPr txBox="1">
              <a:spLocks noChangeArrowheads="1"/>
            </p:cNvSpPr>
            <p:nvPr/>
          </p:nvSpPr>
          <p:spPr bwMode="auto">
            <a:xfrm>
              <a:off x="6623194" y="2580722"/>
              <a:ext cx="120738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000" b="1">
                  <a:latin typeface="Calibri" pitchFamily="34" charset="0"/>
                </a:rPr>
                <a:t>¿Que es lo mejor </a:t>
              </a:r>
            </a:p>
            <a:p>
              <a:pPr algn="r"/>
              <a:r>
                <a:rPr lang="en-US" sz="1000" b="1">
                  <a:latin typeface="Calibri" pitchFamily="34" charset="0"/>
                </a:rPr>
                <a:t>que podría ocurrir?</a:t>
              </a:r>
            </a:p>
          </p:txBody>
        </p:sp>
        <p:sp>
          <p:nvSpPr>
            <p:cNvPr id="73747" name="CuadroTexto 52"/>
            <p:cNvSpPr txBox="1">
              <a:spLocks noChangeArrowheads="1"/>
            </p:cNvSpPr>
            <p:nvPr/>
          </p:nvSpPr>
          <p:spPr bwMode="auto">
            <a:xfrm>
              <a:off x="5594797" y="1690120"/>
              <a:ext cx="8018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latin typeface="Calibri" pitchFamily="34" charset="0"/>
                </a:rPr>
                <a:t>Simulacion &amp;</a:t>
              </a:r>
            </a:p>
            <a:p>
              <a:pPr algn="ctr"/>
              <a:r>
                <a:rPr lang="en-US" sz="900">
                  <a:latin typeface="Calibri" pitchFamily="34" charset="0"/>
                </a:rPr>
                <a:t>Optimizacion</a:t>
              </a:r>
            </a:p>
          </p:txBody>
        </p:sp>
        <p:sp>
          <p:nvSpPr>
            <p:cNvPr id="51" name="Elipse 15"/>
            <p:cNvSpPr/>
            <p:nvPr/>
          </p:nvSpPr>
          <p:spPr>
            <a:xfrm>
              <a:off x="5540442" y="2007638"/>
              <a:ext cx="896691" cy="89698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dirty="0"/>
            </a:p>
          </p:txBody>
        </p:sp>
      </p:grpSp>
      <p:sp>
        <p:nvSpPr>
          <p:cNvPr id="54" name="Rectangle 1"/>
          <p:cNvSpPr/>
          <p:nvPr/>
        </p:nvSpPr>
        <p:spPr>
          <a:xfrm>
            <a:off x="4537075" y="2125663"/>
            <a:ext cx="1079500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C00000"/>
                </a:solidFill>
                <a:latin typeface="+mn-lt"/>
                <a:cs typeface="+mn-cs"/>
              </a:rPr>
              <a:t>CityOS Focus</a:t>
            </a:r>
            <a:endParaRPr lang="ca-ES" dirty="0">
              <a:latin typeface="+mn-lt"/>
              <a:cs typeface="+mn-cs"/>
            </a:endParaRPr>
          </a:p>
        </p:txBody>
      </p:sp>
      <p:sp>
        <p:nvSpPr>
          <p:cNvPr id="73744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Marcador de número de diapos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0A00BE-BC4A-4874-BB00-9095DCD04228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s-ES">
              <a:cs typeface="Arial" charset="0"/>
            </a:endParaRPr>
          </a:p>
        </p:txBody>
      </p:sp>
      <p:sp>
        <p:nvSpPr>
          <p:cNvPr id="74754" name="Título 1"/>
          <p:cNvSpPr txBox="1">
            <a:spLocks/>
          </p:cNvSpPr>
          <p:nvPr/>
        </p:nvSpPr>
        <p:spPr bwMode="auto">
          <a:xfrm>
            <a:off x="576263" y="307975"/>
            <a:ext cx="82026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300"/>
              </a:lnSpc>
            </a:pPr>
            <a:r>
              <a:rPr lang="es-ES" sz="2200" b="1">
                <a:latin typeface="Calibri" pitchFamily="34" charset="0"/>
              </a:rPr>
              <a:t>Piloto Metering Agua. Valencia </a:t>
            </a:r>
          </a:p>
        </p:txBody>
      </p:sp>
      <p:sp>
        <p:nvSpPr>
          <p:cNvPr id="74758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74764" name="Object 12"/>
          <p:cNvGraphicFramePr>
            <a:graphicFrameLocks noChangeAspect="1"/>
          </p:cNvGraphicFramePr>
          <p:nvPr/>
        </p:nvGraphicFramePr>
        <p:xfrm>
          <a:off x="469900" y="815975"/>
          <a:ext cx="2540000" cy="1968500"/>
        </p:xfrm>
        <a:graphic>
          <a:graphicData uri="http://schemas.openxmlformats.org/presentationml/2006/ole">
            <p:oleObj spid="_x0000_s74764" r:id="rId3" imgW="2539683" imgH="1968254" progId="">
              <p:embed/>
            </p:oleObj>
          </a:graphicData>
        </a:graphic>
      </p:graphicFrame>
      <p:graphicFrame>
        <p:nvGraphicFramePr>
          <p:cNvPr id="74765" name="Object 13"/>
          <p:cNvGraphicFramePr>
            <a:graphicFrameLocks noChangeAspect="1"/>
          </p:cNvGraphicFramePr>
          <p:nvPr/>
        </p:nvGraphicFramePr>
        <p:xfrm>
          <a:off x="709613" y="2784475"/>
          <a:ext cx="2300287" cy="2243138"/>
        </p:xfrm>
        <a:graphic>
          <a:graphicData uri="http://schemas.openxmlformats.org/presentationml/2006/ole">
            <p:oleObj spid="_x0000_s74765" r:id="rId4" imgW="2539683" imgH="2476190" progId="">
              <p:embed/>
            </p:oleObj>
          </a:graphicData>
        </a:graphic>
      </p:graphicFrame>
      <p:graphicFrame>
        <p:nvGraphicFramePr>
          <p:cNvPr id="74766" name="Object 14"/>
          <p:cNvGraphicFramePr>
            <a:graphicFrameLocks noChangeAspect="1"/>
          </p:cNvGraphicFramePr>
          <p:nvPr/>
        </p:nvGraphicFramePr>
        <p:xfrm>
          <a:off x="7426325" y="5160963"/>
          <a:ext cx="1398588" cy="1049337"/>
        </p:xfrm>
        <a:graphic>
          <a:graphicData uri="http://schemas.openxmlformats.org/presentationml/2006/ole">
            <p:oleObj spid="_x0000_s74766" r:id="rId5" imgW="2539683" imgH="1904762" progId="">
              <p:embed/>
            </p:oleObj>
          </a:graphicData>
        </a:graphic>
      </p:graphicFrame>
      <p:graphicFrame>
        <p:nvGraphicFramePr>
          <p:cNvPr id="74767" name="Object 15"/>
          <p:cNvGraphicFramePr>
            <a:graphicFrameLocks noChangeAspect="1"/>
          </p:cNvGraphicFramePr>
          <p:nvPr/>
        </p:nvGraphicFramePr>
        <p:xfrm>
          <a:off x="5721350" y="5067300"/>
          <a:ext cx="1524000" cy="1143000"/>
        </p:xfrm>
        <a:graphic>
          <a:graphicData uri="http://schemas.openxmlformats.org/presentationml/2006/ole">
            <p:oleObj spid="_x0000_s74767" r:id="rId6" imgW="2539683" imgH="1904762" progId="">
              <p:embed/>
            </p:oleObj>
          </a:graphicData>
        </a:graphic>
      </p:graphicFrame>
      <p:graphicFrame>
        <p:nvGraphicFramePr>
          <p:cNvPr id="74768" name="Object 16"/>
          <p:cNvGraphicFramePr>
            <a:graphicFrameLocks noChangeAspect="1"/>
          </p:cNvGraphicFramePr>
          <p:nvPr/>
        </p:nvGraphicFramePr>
        <p:xfrm>
          <a:off x="4359275" y="4637088"/>
          <a:ext cx="1298575" cy="1724025"/>
        </p:xfrm>
        <a:graphic>
          <a:graphicData uri="http://schemas.openxmlformats.org/presentationml/2006/ole">
            <p:oleObj spid="_x0000_s74768" r:id="rId7" imgW="1434415" imgH="1904762" progId="">
              <p:embed/>
            </p:oleObj>
          </a:graphicData>
        </a:graphic>
      </p:graphicFrame>
      <p:graphicFrame>
        <p:nvGraphicFramePr>
          <p:cNvPr id="74769" name="Object 17"/>
          <p:cNvGraphicFramePr>
            <a:graphicFrameLocks noChangeAspect="1"/>
          </p:cNvGraphicFramePr>
          <p:nvPr/>
        </p:nvGraphicFramePr>
        <p:xfrm>
          <a:off x="469900" y="5218113"/>
          <a:ext cx="3810000" cy="1143000"/>
        </p:xfrm>
        <a:graphic>
          <a:graphicData uri="http://schemas.openxmlformats.org/presentationml/2006/ole">
            <p:oleObj spid="_x0000_s74769" r:id="rId8" imgW="3809524" imgH="1142454" progId="">
              <p:embed/>
            </p:oleObj>
          </a:graphicData>
        </a:graphic>
      </p:graphicFrame>
      <p:graphicFrame>
        <p:nvGraphicFramePr>
          <p:cNvPr id="74770" name="Object 18"/>
          <p:cNvGraphicFramePr>
            <a:graphicFrameLocks noChangeAspect="1"/>
          </p:cNvGraphicFramePr>
          <p:nvPr/>
        </p:nvGraphicFramePr>
        <p:xfrm>
          <a:off x="3333750" y="946150"/>
          <a:ext cx="5715000" cy="3619500"/>
        </p:xfrm>
        <a:graphic>
          <a:graphicData uri="http://schemas.openxmlformats.org/presentationml/2006/ole">
            <p:oleObj spid="_x0000_s74770" r:id="rId9" imgW="5714286" imgH="361904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ítulo 2"/>
          <p:cNvSpPr>
            <a:spLocks noGrp="1"/>
          </p:cNvSpPr>
          <p:nvPr>
            <p:ph type="title" idx="4294967295"/>
          </p:nvPr>
        </p:nvSpPr>
        <p:spPr>
          <a:xfrm>
            <a:off x="2870200" y="4973638"/>
            <a:ext cx="4054475" cy="715962"/>
          </a:xfrm>
        </p:spPr>
        <p:txBody>
          <a:bodyPr>
            <a:spAutoFit/>
          </a:bodyPr>
          <a:lstStyle/>
          <a:p>
            <a:pPr>
              <a:lnSpc>
                <a:spcPts val="5500"/>
              </a:lnSpc>
            </a:pPr>
            <a:r>
              <a:rPr lang="es-ES" sz="5000" smtClean="0"/>
              <a:t>Muchas gracias</a:t>
            </a: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2032000" y="2076450"/>
          <a:ext cx="5080000" cy="2705100"/>
        </p:xfrm>
        <a:graphic>
          <a:graphicData uri="http://schemas.openxmlformats.org/presentationml/2006/ole">
            <p:oleObj spid="_x0000_s75780" r:id="rId3" imgW="5079365" imgH="27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8" name="Object 12"/>
          <p:cNvGraphicFramePr>
            <a:graphicFrameLocks noChangeAspect="1"/>
          </p:cNvGraphicFramePr>
          <p:nvPr/>
        </p:nvGraphicFramePr>
        <p:xfrm>
          <a:off x="4625975" y="2627313"/>
          <a:ext cx="4105275" cy="3551237"/>
        </p:xfrm>
        <a:graphic>
          <a:graphicData uri="http://schemas.openxmlformats.org/presentationml/2006/ole">
            <p:oleObj spid="_x0000_s24588" r:id="rId4" imgW="5079365" imgH="4393651" progId="">
              <p:embed/>
            </p:oleObj>
          </a:graphicData>
        </a:graphic>
      </p:graphicFrame>
      <p:sp>
        <p:nvSpPr>
          <p:cNvPr id="24577" name="Título 5"/>
          <p:cNvSpPr txBox="1">
            <a:spLocks/>
          </p:cNvSpPr>
          <p:nvPr/>
        </p:nvSpPr>
        <p:spPr bwMode="auto">
          <a:xfrm>
            <a:off x="233363" y="365125"/>
            <a:ext cx="71628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r>
              <a:rPr lang="es-ES" sz="2400">
                <a:solidFill>
                  <a:srgbClr val="485B61"/>
                </a:solidFill>
                <a:latin typeface="Calibri" pitchFamily="34" charset="0"/>
              </a:rPr>
              <a:t>Cellnex Telecom es un </a:t>
            </a:r>
            <a:r>
              <a:rPr lang="es-ES" sz="2400" b="1">
                <a:solidFill>
                  <a:srgbClr val="485B61"/>
                </a:solidFill>
                <a:latin typeface="Calibri" pitchFamily="34" charset="0"/>
              </a:rPr>
              <a:t>operador neutro </a:t>
            </a:r>
            <a:r>
              <a:rPr lang="es-ES" sz="2400">
                <a:solidFill>
                  <a:srgbClr val="485B61"/>
                </a:solidFill>
                <a:latin typeface="Calibri" pitchFamily="34" charset="0"/>
              </a:rPr>
              <a:t>de infraestructuras de telecomunicaciones...</a:t>
            </a:r>
            <a:endParaRPr lang="es-ES" sz="2400">
              <a:solidFill>
                <a:srgbClr val="334350"/>
              </a:solidFill>
              <a:latin typeface="Calibri" pitchFamily="34" charset="0"/>
            </a:endParaRPr>
          </a:p>
        </p:txBody>
      </p:sp>
      <p:sp>
        <p:nvSpPr>
          <p:cNvPr id="24579" name="CuadroTexto 4"/>
          <p:cNvSpPr txBox="1">
            <a:spLocks noChangeArrowheads="1"/>
          </p:cNvSpPr>
          <p:nvPr/>
        </p:nvSpPr>
        <p:spPr bwMode="auto">
          <a:xfrm>
            <a:off x="5830888" y="4403725"/>
            <a:ext cx="16414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200">
                <a:solidFill>
                  <a:srgbClr val="FFFFFF"/>
                </a:solidFill>
                <a:latin typeface="Calibri" pitchFamily="34" charset="0"/>
              </a:rPr>
              <a:t>Crecimiento</a:t>
            </a:r>
          </a:p>
        </p:txBody>
      </p:sp>
      <p:sp>
        <p:nvSpPr>
          <p:cNvPr id="24580" name="CuadroTexto 17"/>
          <p:cNvSpPr txBox="1">
            <a:spLocks noChangeArrowheads="1"/>
          </p:cNvSpPr>
          <p:nvPr/>
        </p:nvSpPr>
        <p:spPr bwMode="auto">
          <a:xfrm>
            <a:off x="6137275" y="4841875"/>
            <a:ext cx="10287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200">
                <a:solidFill>
                  <a:srgbClr val="FFFFFF"/>
                </a:solidFill>
                <a:latin typeface="Calibri" pitchFamily="34" charset="0"/>
              </a:rPr>
              <a:t>Solidez</a:t>
            </a:r>
          </a:p>
        </p:txBody>
      </p:sp>
      <p:sp>
        <p:nvSpPr>
          <p:cNvPr id="24581" name="CuadroTexto 5"/>
          <p:cNvSpPr txBox="1">
            <a:spLocks noChangeArrowheads="1"/>
          </p:cNvSpPr>
          <p:nvPr/>
        </p:nvSpPr>
        <p:spPr bwMode="auto">
          <a:xfrm>
            <a:off x="6746875" y="2449513"/>
            <a:ext cx="2157413" cy="646112"/>
          </a:xfrm>
          <a:prstGeom prst="rect">
            <a:avLst/>
          </a:prstGeom>
          <a:solidFill>
            <a:srgbClr val="B5D3E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Calibri" pitchFamily="34" charset="0"/>
              </a:rPr>
              <a:t>Infraestructuras para Telefonía Móvil</a:t>
            </a:r>
          </a:p>
        </p:txBody>
      </p:sp>
      <p:sp>
        <p:nvSpPr>
          <p:cNvPr id="24582" name="CuadroTexto 19"/>
          <p:cNvSpPr txBox="1">
            <a:spLocks noChangeArrowheads="1"/>
          </p:cNvSpPr>
          <p:nvPr/>
        </p:nvSpPr>
        <p:spPr bwMode="auto">
          <a:xfrm>
            <a:off x="3738563" y="5272088"/>
            <a:ext cx="1489075" cy="646112"/>
          </a:xfrm>
          <a:prstGeom prst="rect">
            <a:avLst/>
          </a:prstGeom>
          <a:solidFill>
            <a:srgbClr val="173E4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Calibri" pitchFamily="34" charset="0"/>
              </a:rPr>
              <a:t>Redes de </a:t>
            </a:r>
          </a:p>
          <a:p>
            <a:pPr algn="ctr"/>
            <a:r>
              <a:rPr lang="es-ES">
                <a:solidFill>
                  <a:schemeClr val="bg1"/>
                </a:solidFill>
                <a:latin typeface="Calibri" pitchFamily="34" charset="0"/>
              </a:rPr>
              <a:t>Radiodifusión</a:t>
            </a:r>
          </a:p>
        </p:txBody>
      </p:sp>
      <p:sp>
        <p:nvSpPr>
          <p:cNvPr id="24583" name="CuadroTexto 18"/>
          <p:cNvSpPr txBox="1">
            <a:spLocks noChangeArrowheads="1"/>
          </p:cNvSpPr>
          <p:nvPr/>
        </p:nvSpPr>
        <p:spPr bwMode="auto">
          <a:xfrm>
            <a:off x="7683500" y="4108450"/>
            <a:ext cx="1304925" cy="830263"/>
          </a:xfrm>
          <a:prstGeom prst="rect">
            <a:avLst/>
          </a:prstGeom>
          <a:solidFill>
            <a:srgbClr val="8B7994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s-ES">
                <a:solidFill>
                  <a:schemeClr val="bg1"/>
                </a:solidFill>
                <a:latin typeface="Calibri" pitchFamily="34" charset="0"/>
              </a:rPr>
              <a:t>Servicios de Redes, Smart Cities, IoT</a:t>
            </a:r>
          </a:p>
        </p:txBody>
      </p:sp>
      <p:sp>
        <p:nvSpPr>
          <p:cNvPr id="24584" name="Text Box 8"/>
          <p:cNvSpPr txBox="1">
            <a:spLocks/>
          </p:cNvSpPr>
          <p:nvPr/>
        </p:nvSpPr>
        <p:spPr bwMode="auto">
          <a:xfrm>
            <a:off x="239713" y="4705350"/>
            <a:ext cx="3494087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</a:pPr>
            <a:r>
              <a:rPr lang="es-ES" sz="2000" b="1">
                <a:latin typeface="Calibri" pitchFamily="34" charset="0"/>
              </a:rPr>
              <a:t>Gran capilaridad </a:t>
            </a:r>
            <a:r>
              <a:rPr lang="es-ES" sz="2000">
                <a:latin typeface="Calibri" pitchFamily="34" charset="0"/>
              </a:rPr>
              <a:t>en el territorio y gran </a:t>
            </a:r>
            <a:r>
              <a:rPr lang="es-ES" sz="2000" b="1">
                <a:latin typeface="Calibri" pitchFamily="34" charset="0"/>
              </a:rPr>
              <a:t>experiencia</a:t>
            </a:r>
            <a:r>
              <a:rPr lang="es-ES" sz="2000">
                <a:latin typeface="Calibri" pitchFamily="34" charset="0"/>
              </a:rPr>
              <a:t> en </a:t>
            </a:r>
            <a:r>
              <a:rPr lang="es-ES" sz="2000" b="1">
                <a:latin typeface="Calibri" pitchFamily="34" charset="0"/>
              </a:rPr>
              <a:t>redes seguras </a:t>
            </a:r>
            <a:r>
              <a:rPr lang="es-ES" sz="2000">
                <a:latin typeface="Calibri" pitchFamily="34" charset="0"/>
              </a:rPr>
              <a:t>y con </a:t>
            </a:r>
            <a:r>
              <a:rPr lang="es-ES" sz="2000" b="1">
                <a:latin typeface="Calibri" pitchFamily="34" charset="0"/>
              </a:rPr>
              <a:t>información crítica</a:t>
            </a:r>
            <a:r>
              <a:rPr lang="es-ES" sz="2000">
                <a:latin typeface="Calibri" pitchFamily="34" charset="0"/>
              </a:rPr>
              <a:t> </a:t>
            </a:r>
            <a:r>
              <a:rPr lang="es-ES">
                <a:latin typeface="Calibri" pitchFamily="34" charset="0"/>
              </a:rPr>
              <a:t>(Seguridad y Emergencia).</a:t>
            </a:r>
          </a:p>
        </p:txBody>
      </p:sp>
      <p:graphicFrame>
        <p:nvGraphicFramePr>
          <p:cNvPr id="24587" name="Object 11"/>
          <p:cNvGraphicFramePr>
            <a:graphicFrameLocks noChangeAspect="1"/>
          </p:cNvGraphicFramePr>
          <p:nvPr/>
        </p:nvGraphicFramePr>
        <p:xfrm>
          <a:off x="147638" y="1001713"/>
          <a:ext cx="5080000" cy="3594100"/>
        </p:xfrm>
        <a:graphic>
          <a:graphicData uri="http://schemas.openxmlformats.org/presentationml/2006/ole">
            <p:oleObj spid="_x0000_s24587" r:id="rId5" imgW="5079365" imgH="3593651" progId="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684588" y="2484438"/>
            <a:ext cx="4014787" cy="987425"/>
          </a:xfrm>
        </p:spPr>
        <p:txBody>
          <a:bodyPr rtlCol="0"/>
          <a:lstStyle/>
          <a:p>
            <a:pPr>
              <a:defRPr/>
            </a:pPr>
            <a:r>
              <a:rPr smtClean="0"/>
              <a:t>Ecosistema </a:t>
            </a:r>
            <a:r>
              <a:rPr err="1" smtClean="0"/>
              <a:t>IoT</a:t>
            </a:r>
            <a:endParaRPr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/>
          </p:nvPr>
        </p:nvSpPr>
        <p:spPr>
          <a:xfrm>
            <a:off x="2659063" y="2503488"/>
            <a:ext cx="873125" cy="968375"/>
          </a:xfrm>
        </p:spPr>
        <p:txBody>
          <a:bodyPr/>
          <a:lstStyle/>
          <a:p>
            <a:pPr fontAlgn="auto">
              <a:spcBef>
                <a:spcPts val="0"/>
              </a:spcBef>
              <a:buFont typeface="Arial"/>
              <a:buNone/>
              <a:defRPr/>
            </a:pPr>
            <a:r>
              <a:rPr lang="es-ES"/>
              <a:t>1.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57200" y="1038225"/>
            <a:ext cx="8158163" cy="534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650" name="Título 1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mtClean="0"/>
              <a:t>Hacia un mundo conectado: Internet of Things (IoT)</a:t>
            </a:r>
          </a:p>
        </p:txBody>
      </p:sp>
      <p:sp>
        <p:nvSpPr>
          <p:cNvPr id="27651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17CBB7-E8D4-4699-9A13-E0020DEBAECC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>
              <a:cs typeface="Arial" charset="0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33475"/>
            <a:ext cx="7904163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Resultado de imagen de icono parking minusválidos gr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1475" y="2014538"/>
            <a:ext cx="3984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4 CuadroTexto"/>
          <p:cNvSpPr txBox="1"/>
          <p:nvPr/>
        </p:nvSpPr>
        <p:spPr>
          <a:xfrm>
            <a:off x="7710488" y="1133475"/>
            <a:ext cx="4619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bg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P</a:t>
            </a:r>
            <a:endParaRPr lang="es-ES" sz="3600" b="1" dirty="0">
              <a:solidFill>
                <a:schemeClr val="bg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15 Elipse"/>
          <p:cNvSpPr/>
          <p:nvPr/>
        </p:nvSpPr>
        <p:spPr>
          <a:xfrm>
            <a:off x="7639050" y="1174750"/>
            <a:ext cx="587375" cy="558800"/>
          </a:xfrm>
          <a:prstGeom prst="ellipse">
            <a:avLst/>
          </a:prstGeom>
          <a:noFill/>
          <a:ln w="47625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6 Flecha abajo"/>
          <p:cNvSpPr/>
          <p:nvPr/>
        </p:nvSpPr>
        <p:spPr>
          <a:xfrm>
            <a:off x="7789863" y="1719263"/>
            <a:ext cx="288925" cy="144462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7CBF33"/>
          </a:solidFill>
          <a:ln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3" name="17 Elipse"/>
          <p:cNvSpPr/>
          <p:nvPr/>
        </p:nvSpPr>
        <p:spPr>
          <a:xfrm>
            <a:off x="7921625" y="1925638"/>
            <a:ext cx="587375" cy="560387"/>
          </a:xfrm>
          <a:prstGeom prst="ellipse">
            <a:avLst/>
          </a:prstGeom>
          <a:noFill/>
          <a:ln w="47625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8 Flecha abajo"/>
          <p:cNvSpPr/>
          <p:nvPr/>
        </p:nvSpPr>
        <p:spPr>
          <a:xfrm>
            <a:off x="8074025" y="2471738"/>
            <a:ext cx="287338" cy="14287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7CBF33"/>
          </a:solidFill>
          <a:ln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7659" name="Picture 12" descr="https://encrypted-tbn1.gstatic.com/images?q=tbn:ANd9GcQ-eXuELqrrQLoWxXzRtRe8O0mQn6MvFchZnh0Xa_MknfRJhsgzMnmlL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9238" y="1223963"/>
            <a:ext cx="4667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2 Elipse"/>
          <p:cNvSpPr/>
          <p:nvPr/>
        </p:nvSpPr>
        <p:spPr>
          <a:xfrm>
            <a:off x="6532563" y="1171575"/>
            <a:ext cx="587375" cy="560388"/>
          </a:xfrm>
          <a:prstGeom prst="ellipse">
            <a:avLst/>
          </a:prstGeom>
          <a:noFill/>
          <a:ln w="47625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23 Flecha abajo"/>
          <p:cNvSpPr/>
          <p:nvPr/>
        </p:nvSpPr>
        <p:spPr>
          <a:xfrm>
            <a:off x="6683375" y="1717675"/>
            <a:ext cx="288925" cy="14287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7CBF33"/>
          </a:solidFill>
          <a:ln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7662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2838" y="1433513"/>
            <a:ext cx="5207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29 Elipse"/>
          <p:cNvSpPr/>
          <p:nvPr/>
        </p:nvSpPr>
        <p:spPr>
          <a:xfrm>
            <a:off x="4881563" y="1409700"/>
            <a:ext cx="587375" cy="558800"/>
          </a:xfrm>
          <a:prstGeom prst="ellipse">
            <a:avLst/>
          </a:prstGeom>
          <a:noFill/>
          <a:ln w="47625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30 Flecha abajo"/>
          <p:cNvSpPr/>
          <p:nvPr/>
        </p:nvSpPr>
        <p:spPr>
          <a:xfrm>
            <a:off x="5033963" y="1954213"/>
            <a:ext cx="287337" cy="144462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7CBF33"/>
          </a:solidFill>
          <a:ln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4923498" y="4769963"/>
            <a:ext cx="3068335" cy="1187777"/>
          </a:xfrm>
          <a:prstGeom prst="roundRect">
            <a:avLst>
              <a:gd name="adj" fmla="val 6350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/>
              <a:t>El gran crecimiento de dispositivos conectados obliga…</a:t>
            </a:r>
            <a:endParaRPr lang="es-ES" sz="2000" dirty="0"/>
          </a:p>
        </p:txBody>
      </p:sp>
      <p:sp>
        <p:nvSpPr>
          <p:cNvPr id="27668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54788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2400" dirty="0" smtClean="0"/>
              <a:t>Nuevo modelo de conectividad</a:t>
            </a:r>
            <a:endParaRPr lang="es-ES" sz="1800" b="0" dirty="0">
              <a:solidFill>
                <a:schemeClr val="accent3"/>
              </a:solidFill>
            </a:endParaRPr>
          </a:p>
        </p:txBody>
      </p:sp>
      <p:sp>
        <p:nvSpPr>
          <p:cNvPr id="29698" name="Marcador de número de diapos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1E3B5E-234C-492F-95C9-69D1F9FC5777}" type="slidenum">
              <a:rPr lang="es-E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>
              <a:cs typeface="Arial" charset="0"/>
            </a:endParaRPr>
          </a:p>
        </p:txBody>
      </p:sp>
      <p:pic>
        <p:nvPicPr>
          <p:cNvPr id="29699" name="Imagen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120775"/>
            <a:ext cx="788987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Imagen 10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0163" y="4468813"/>
            <a:ext cx="8763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Imagen 104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6463" y="4575175"/>
            <a:ext cx="993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redondeado 7"/>
          <p:cNvSpPr/>
          <p:nvPr/>
        </p:nvSpPr>
        <p:spPr>
          <a:xfrm>
            <a:off x="226248" y="1725106"/>
            <a:ext cx="2950585" cy="1187777"/>
          </a:xfrm>
          <a:prstGeom prst="roundRect">
            <a:avLst>
              <a:gd name="adj" fmla="val 6350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/>
              <a:t>… a plantear un nuevo modelo de conectividad y …</a:t>
            </a:r>
            <a:endParaRPr lang="es-ES" sz="2000" dirty="0"/>
          </a:p>
        </p:txBody>
      </p:sp>
      <p:sp>
        <p:nvSpPr>
          <p:cNvPr id="3" name="Elipse 2"/>
          <p:cNvSpPr/>
          <p:nvPr/>
        </p:nvSpPr>
        <p:spPr>
          <a:xfrm>
            <a:off x="5127625" y="5618163"/>
            <a:ext cx="3811588" cy="927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8FF00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Transmisión puntual de cambio de estado de objetos no alimentados</a:t>
            </a:r>
            <a:endParaRPr lang="es-ES" dirty="0"/>
          </a:p>
        </p:txBody>
      </p:sp>
      <p:sp>
        <p:nvSpPr>
          <p:cNvPr id="29706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z="2400" smtClean="0"/>
              <a:t>Claves red IoT de Cellnex</a:t>
            </a:r>
            <a:br>
              <a:rPr lang="es-ES" sz="2400" smtClean="0"/>
            </a:br>
            <a:r>
              <a:rPr lang="es-ES" sz="2000" b="0" smtClean="0"/>
              <a:t>Tecnología Sigfox</a:t>
            </a:r>
          </a:p>
        </p:txBody>
      </p:sp>
      <p:sp>
        <p:nvSpPr>
          <p:cNvPr id="30723" name="AutoShape 3"/>
          <p:cNvSpPr>
            <a:spLocks noChangeAspect="1" noChangeArrowheads="1" noTextEdit="1"/>
          </p:cNvSpPr>
          <p:nvPr/>
        </p:nvSpPr>
        <p:spPr bwMode="auto">
          <a:xfrm>
            <a:off x="546100" y="1327150"/>
            <a:ext cx="8548688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0724" name="21 CuadroTexto"/>
          <p:cNvSpPr txBox="1">
            <a:spLocks noChangeArrowheads="1"/>
          </p:cNvSpPr>
          <p:nvPr/>
        </p:nvSpPr>
        <p:spPr bwMode="auto">
          <a:xfrm>
            <a:off x="4629150" y="1241425"/>
            <a:ext cx="40147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>
                <a:latin typeface="Calibri" pitchFamily="34" charset="0"/>
              </a:rPr>
              <a:t>Única </a:t>
            </a: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red LPWA desplegada </a:t>
            </a:r>
            <a:r>
              <a:rPr lang="es-ES" sz="1600">
                <a:latin typeface="Calibri" pitchFamily="34" charset="0"/>
              </a:rPr>
              <a:t>en España. 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Cobertura interior </a:t>
            </a:r>
            <a:r>
              <a:rPr lang="es-ES" sz="1600">
                <a:latin typeface="Calibri" pitchFamily="34" charset="0"/>
              </a:rPr>
              <a:t>en zonas urbanas correspondiente a ciudades de más de 20.000 habitantes.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+ de 1.400</a:t>
            </a:r>
            <a:r>
              <a:rPr lang="es-ES" sz="1600">
                <a:latin typeface="Calibri" pitchFamily="34" charset="0"/>
              </a:rPr>
              <a:t> antenas.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95% </a:t>
            </a:r>
            <a:r>
              <a:rPr lang="es-ES" sz="1600">
                <a:latin typeface="Calibri" pitchFamily="34" charset="0"/>
              </a:rPr>
              <a:t>de la población.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75% </a:t>
            </a:r>
            <a:r>
              <a:rPr lang="es-ES" sz="1600">
                <a:latin typeface="Calibri" pitchFamily="34" charset="0"/>
              </a:rPr>
              <a:t>del territorio.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69888" y="1241425"/>
            <a:ext cx="40147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Plug and Play</a:t>
            </a:r>
            <a:r>
              <a:rPr lang="es-ES" sz="1600">
                <a:latin typeface="Calibri" pitchFamily="34" charset="0"/>
              </a:rPr>
              <a:t>: la red ya está desplegada solo se ha de conectar el dispositivo. Sin tarjeta SIM.</a:t>
            </a:r>
          </a:p>
          <a:p>
            <a:pPr>
              <a:spcAft>
                <a:spcPts val="600"/>
              </a:spcAft>
            </a:pPr>
            <a:r>
              <a:rPr lang="es-ES" sz="1600">
                <a:latin typeface="Calibri" pitchFamily="34" charset="0"/>
              </a:rPr>
              <a:t>Se comercializa en </a:t>
            </a: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modo servicio</a:t>
            </a:r>
            <a:r>
              <a:rPr lang="es-ES" sz="1600">
                <a:latin typeface="Calibri" pitchFamily="34" charset="0"/>
              </a:rPr>
              <a:t>: olvídate de inversiones y costes de supervisión, operación y mantenimiento.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Low cost</a:t>
            </a:r>
            <a:r>
              <a:rPr lang="es-ES" sz="1600">
                <a:latin typeface="Calibri" pitchFamily="34" charset="0"/>
              </a:rPr>
              <a:t>: bajo coste de subscripción.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Alta inmunidad a interferencias</a:t>
            </a:r>
            <a:r>
              <a:rPr lang="es-ES" sz="1600">
                <a:latin typeface="Calibri" pitchFamily="34" charset="0"/>
              </a:rPr>
              <a:t>, gracias a: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Tecnología</a:t>
            </a:r>
            <a:r>
              <a:rPr lang="es-ES" sz="1600">
                <a:latin typeface="Calibri" pitchFamily="34" charset="0"/>
              </a:rPr>
              <a:t>: Ultra Narrow Band Signal 100Hz.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Muy bajo consumo de los dispositivos</a:t>
            </a:r>
            <a:r>
              <a:rPr lang="es-ES" sz="1600">
                <a:latin typeface="Calibri" pitchFamily="34" charset="0"/>
              </a:rPr>
              <a:t>, lo que permite un largo tiempo de funcionamiento (años) alimentándolos solo con </a:t>
            </a: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baterías</a:t>
            </a:r>
            <a:r>
              <a:rPr lang="es-ES" sz="1600">
                <a:latin typeface="Calibri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s-ES" sz="1600">
                <a:latin typeface="Calibri" pitchFamily="34" charset="0"/>
              </a:rPr>
              <a:t>Less Data = Less Power = </a:t>
            </a: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GREENTECH</a:t>
            </a:r>
            <a:r>
              <a:rPr lang="es-ES" sz="1600">
                <a:latin typeface="Calibri" pitchFamily="34" charset="0"/>
              </a:rPr>
              <a:t>, tanto de los dispositivos como de la red.</a:t>
            </a:r>
          </a:p>
          <a:p>
            <a:pPr>
              <a:spcAft>
                <a:spcPts val="600"/>
              </a:spcAft>
            </a:pP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Red</a:t>
            </a:r>
            <a:r>
              <a:rPr lang="es-ES" sz="1600">
                <a:solidFill>
                  <a:srgbClr val="3F6A06"/>
                </a:solidFill>
                <a:latin typeface="Calibri" pitchFamily="34" charset="0"/>
              </a:rPr>
              <a:t> </a:t>
            </a:r>
            <a:r>
              <a:rPr lang="es-ES" sz="1600">
                <a:latin typeface="Calibri" pitchFamily="34" charset="0"/>
              </a:rPr>
              <a:t>con visión </a:t>
            </a:r>
            <a:r>
              <a:rPr lang="es-ES" sz="1600" b="1">
                <a:solidFill>
                  <a:srgbClr val="3F6A06"/>
                </a:solidFill>
                <a:latin typeface="Calibri" pitchFamily="34" charset="0"/>
              </a:rPr>
              <a:t>Global</a:t>
            </a:r>
            <a:r>
              <a:rPr lang="es-ES" sz="1600">
                <a:latin typeface="Calibri" pitchFamily="34" charset="0"/>
              </a:rPr>
              <a:t> (60 países en 2020)</a:t>
            </a:r>
          </a:p>
        </p:txBody>
      </p:sp>
      <p:sp>
        <p:nvSpPr>
          <p:cNvPr id="30726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54788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4333875" y="3365500"/>
          <a:ext cx="4445000" cy="2908300"/>
        </p:xfrm>
        <a:graphic>
          <a:graphicData uri="http://schemas.openxmlformats.org/presentationml/2006/ole">
            <p:oleObj spid="_x0000_s30728" r:id="rId3" imgW="4444444" imgH="290793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5"/>
          <p:cNvSpPr>
            <a:spLocks noGrp="1"/>
          </p:cNvSpPr>
          <p:nvPr>
            <p:ph type="title" idx="4294967295"/>
          </p:nvPr>
        </p:nvSpPr>
        <p:spPr>
          <a:xfrm>
            <a:off x="576263" y="307975"/>
            <a:ext cx="8202612" cy="638175"/>
          </a:xfrm>
        </p:spPr>
        <p:txBody>
          <a:bodyPr/>
          <a:lstStyle/>
          <a:p>
            <a:r>
              <a:rPr lang="es-ES" sz="2400" smtClean="0"/>
              <a:t>Cobertura actual de red en </a:t>
            </a:r>
            <a:r>
              <a:rPr lang="es-ES" sz="2400" smtClean="0">
                <a:solidFill>
                  <a:srgbClr val="66AB0A"/>
                </a:solidFill>
              </a:rPr>
              <a:t>provincia de Almería</a:t>
            </a:r>
            <a:r>
              <a:rPr lang="es-ES" sz="2400" smtClean="0"/>
              <a:t/>
            </a:r>
            <a:br>
              <a:rPr lang="es-ES" sz="2400" smtClean="0"/>
            </a:br>
            <a:r>
              <a:rPr lang="es-ES" sz="2000" b="0" smtClean="0"/>
              <a:t>Tecnología Sigfox</a:t>
            </a:r>
          </a:p>
        </p:txBody>
      </p:sp>
      <p:sp>
        <p:nvSpPr>
          <p:cNvPr id="31746" name="AutoShape 3"/>
          <p:cNvSpPr>
            <a:spLocks noChangeAspect="1" noChangeArrowheads="1" noTextEdit="1"/>
          </p:cNvSpPr>
          <p:nvPr/>
        </p:nvSpPr>
        <p:spPr bwMode="auto">
          <a:xfrm>
            <a:off x="546100" y="1327150"/>
            <a:ext cx="8548688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49" name="Marcador de pie de página 2"/>
          <p:cNvSpPr>
            <a:spLocks noGrp="1"/>
          </p:cNvSpPr>
          <p:nvPr>
            <p:ph type="ftr" sz="quarter" idx="10"/>
          </p:nvPr>
        </p:nvSpPr>
        <p:spPr bwMode="auto">
          <a:xfrm>
            <a:off x="50800" y="6545263"/>
            <a:ext cx="6432550" cy="277812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cs typeface="Arial" charset="0"/>
              </a:rPr>
              <a:t>IoT  y CityOS . Cellnex Telecom – XIV Jornada sobre la Sociedad de la Información en la Administración Local Almeriense 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cs typeface="Arial" charset="0"/>
            </a:endParaRPr>
          </a:p>
        </p:txBody>
      </p:sp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388938" y="946150"/>
          <a:ext cx="4567237" cy="3705225"/>
        </p:xfrm>
        <a:graphic>
          <a:graphicData uri="http://schemas.openxmlformats.org/presentationml/2006/ole">
            <p:oleObj spid="_x0000_s31751" r:id="rId3" imgW="5714286" imgH="4634921" progId="">
              <p:embed/>
            </p:oleObj>
          </a:graphicData>
        </a:graphic>
      </p:graphicFrame>
      <p:graphicFrame>
        <p:nvGraphicFramePr>
          <p:cNvPr id="31752" name="Object 8"/>
          <p:cNvGraphicFramePr>
            <a:graphicFrameLocks noChangeAspect="1"/>
          </p:cNvGraphicFramePr>
          <p:nvPr/>
        </p:nvGraphicFramePr>
        <p:xfrm>
          <a:off x="4197350" y="2436813"/>
          <a:ext cx="4572000" cy="3697287"/>
        </p:xfrm>
        <a:graphic>
          <a:graphicData uri="http://schemas.openxmlformats.org/presentationml/2006/ole">
            <p:oleObj spid="_x0000_s31752" r:id="rId4" imgW="5714286" imgH="462222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Cellnex (2)">
  <a:themeElements>
    <a:clrScheme name="Cellnex">
      <a:dk1>
        <a:srgbClr val="334350"/>
      </a:dk1>
      <a:lt1>
        <a:sysClr val="window" lastClr="FFFFFF"/>
      </a:lt1>
      <a:dk2>
        <a:srgbClr val="334350"/>
      </a:dk2>
      <a:lt2>
        <a:srgbClr val="FFFFFF"/>
      </a:lt2>
      <a:accent1>
        <a:srgbClr val="334350"/>
      </a:accent1>
      <a:accent2>
        <a:srgbClr val="118897"/>
      </a:accent2>
      <a:accent3>
        <a:srgbClr val="334350"/>
      </a:accent3>
      <a:accent4>
        <a:srgbClr val="539A0B"/>
      </a:accent4>
      <a:accent5>
        <a:srgbClr val="118897"/>
      </a:accent5>
      <a:accent6>
        <a:srgbClr val="539A0B"/>
      </a:accent6>
      <a:hlink>
        <a:srgbClr val="334350"/>
      </a:hlink>
      <a:folHlink>
        <a:srgbClr val="3343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rtadas-Portadillas">
  <a:themeElements>
    <a:clrScheme name="Cellnex">
      <a:dk1>
        <a:srgbClr val="334350"/>
      </a:dk1>
      <a:lt1>
        <a:sysClr val="window" lastClr="FFFFFF"/>
      </a:lt1>
      <a:dk2>
        <a:srgbClr val="334350"/>
      </a:dk2>
      <a:lt2>
        <a:srgbClr val="FFFFFF"/>
      </a:lt2>
      <a:accent1>
        <a:srgbClr val="334350"/>
      </a:accent1>
      <a:accent2>
        <a:srgbClr val="118897"/>
      </a:accent2>
      <a:accent3>
        <a:srgbClr val="334350"/>
      </a:accent3>
      <a:accent4>
        <a:srgbClr val="539A0B"/>
      </a:accent4>
      <a:accent5>
        <a:srgbClr val="118897"/>
      </a:accent5>
      <a:accent6>
        <a:srgbClr val="539A0B"/>
      </a:accent6>
      <a:hlink>
        <a:srgbClr val="334350"/>
      </a:hlink>
      <a:folHlink>
        <a:srgbClr val="3343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ortadas-Portadillas">
  <a:themeElements>
    <a:clrScheme name="Cellnex">
      <a:dk1>
        <a:srgbClr val="334350"/>
      </a:dk1>
      <a:lt1>
        <a:sysClr val="window" lastClr="FFFFFF"/>
      </a:lt1>
      <a:dk2>
        <a:srgbClr val="334350"/>
      </a:dk2>
      <a:lt2>
        <a:srgbClr val="FFFFFF"/>
      </a:lt2>
      <a:accent1>
        <a:srgbClr val="334350"/>
      </a:accent1>
      <a:accent2>
        <a:srgbClr val="118897"/>
      </a:accent2>
      <a:accent3>
        <a:srgbClr val="334350"/>
      </a:accent3>
      <a:accent4>
        <a:srgbClr val="539A0B"/>
      </a:accent4>
      <a:accent5>
        <a:srgbClr val="118897"/>
      </a:accent5>
      <a:accent6>
        <a:srgbClr val="539A0B"/>
      </a:accent6>
      <a:hlink>
        <a:srgbClr val="334350"/>
      </a:hlink>
      <a:folHlink>
        <a:srgbClr val="3343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Abertis">
      <a:dk1>
        <a:srgbClr val="5A6E74"/>
      </a:dk1>
      <a:lt1>
        <a:sysClr val="window" lastClr="FFFFFF"/>
      </a:lt1>
      <a:dk2>
        <a:srgbClr val="5A6E74"/>
      </a:dk2>
      <a:lt2>
        <a:srgbClr val="FFFFFF"/>
      </a:lt2>
      <a:accent1>
        <a:srgbClr val="5A6E74"/>
      </a:accent1>
      <a:accent2>
        <a:srgbClr val="B0B9BC"/>
      </a:accent2>
      <a:accent3>
        <a:srgbClr val="003656"/>
      </a:accent3>
      <a:accent4>
        <a:srgbClr val="008080"/>
      </a:accent4>
      <a:accent5>
        <a:srgbClr val="3FA3D7"/>
      </a:accent5>
      <a:accent6>
        <a:srgbClr val="79242F"/>
      </a:accent6>
      <a:hlink>
        <a:srgbClr val="5A6E74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Abertis">
      <a:dk1>
        <a:srgbClr val="5A6E74"/>
      </a:dk1>
      <a:lt1>
        <a:sysClr val="window" lastClr="FFFFFF"/>
      </a:lt1>
      <a:dk2>
        <a:srgbClr val="5A6E74"/>
      </a:dk2>
      <a:lt2>
        <a:srgbClr val="FFFFFF"/>
      </a:lt2>
      <a:accent1>
        <a:srgbClr val="5A6E74"/>
      </a:accent1>
      <a:accent2>
        <a:srgbClr val="B0B9BC"/>
      </a:accent2>
      <a:accent3>
        <a:srgbClr val="003656"/>
      </a:accent3>
      <a:accent4>
        <a:srgbClr val="008080"/>
      </a:accent4>
      <a:accent5>
        <a:srgbClr val="3FA3D7"/>
      </a:accent5>
      <a:accent6>
        <a:srgbClr val="79242F"/>
      </a:accent6>
      <a:hlink>
        <a:srgbClr val="5A6E74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Cellnex (2)</Template>
  <TotalTime>5758</TotalTime>
  <Words>2406</Words>
  <Application>Microsoft Office PowerPoint</Application>
  <PresentationFormat>Presentación en pantalla (4:3)</PresentationFormat>
  <Paragraphs>409</Paragraphs>
  <Slides>39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Plantilla de diseño</vt:lpstr>
      </vt:variant>
      <vt:variant>
        <vt:i4>15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39</vt:i4>
      </vt:variant>
    </vt:vector>
  </HeadingPairs>
  <TitlesOfParts>
    <vt:vector size="63" baseType="lpstr">
      <vt:lpstr>Calibri</vt:lpstr>
      <vt:lpstr>Arial</vt:lpstr>
      <vt:lpstr>Lucida Grande</vt:lpstr>
      <vt:lpstr>Wingdings</vt:lpstr>
      <vt:lpstr>Aharoni</vt:lpstr>
      <vt:lpstr>Estrangelo Edessa</vt:lpstr>
      <vt:lpstr>+mj-lt</vt:lpstr>
      <vt:lpstr>Arial Black</vt:lpstr>
      <vt:lpstr>Verdana</vt:lpstr>
      <vt:lpstr>PPT Cellnex (2)</vt:lpstr>
      <vt:lpstr>Portadas-Portadillas</vt:lpstr>
      <vt:lpstr>1_Portadas-Portadillas</vt:lpstr>
      <vt:lpstr>PPT Cellnex (2)</vt:lpstr>
      <vt:lpstr>PPT Cellnex (2)</vt:lpstr>
      <vt:lpstr>PPT Cellnex (2)</vt:lpstr>
      <vt:lpstr>Portadas-Portadillas</vt:lpstr>
      <vt:lpstr>Portadas-Portadillas</vt:lpstr>
      <vt:lpstr>Portadas-Portadillas</vt:lpstr>
      <vt:lpstr>Portadas-Portadillas</vt:lpstr>
      <vt:lpstr>1_Portadas-Portadillas</vt:lpstr>
      <vt:lpstr>1_Portadas-Portadillas</vt:lpstr>
      <vt:lpstr>1_Portadas-Portadillas</vt:lpstr>
      <vt:lpstr>1_Portadas-Portadillas</vt:lpstr>
      <vt:lpstr>1_Portadas-Portadillas</vt:lpstr>
      <vt:lpstr>Internet of Things y CityOS  </vt:lpstr>
      <vt:lpstr>Diapositiva 2</vt:lpstr>
      <vt:lpstr>Cellnex Telecom</vt:lpstr>
      <vt:lpstr>Diapositiva 4</vt:lpstr>
      <vt:lpstr>Ecosistema IoT</vt:lpstr>
      <vt:lpstr>Hacia un mundo conectado: Internet of Things (IoT)</vt:lpstr>
      <vt:lpstr>Nuevo modelo de conectividad</vt:lpstr>
      <vt:lpstr>Claves red IoT de Cellnex Tecnología Sigfox</vt:lpstr>
      <vt:lpstr>Cobertura actual de red en provincia de Almería Tecnología Sigfox</vt:lpstr>
      <vt:lpstr>Red especifica para IoT: LPWA</vt:lpstr>
      <vt:lpstr>Diapositiva 11</vt:lpstr>
      <vt:lpstr>Casos de Uso </vt:lpstr>
      <vt:lpstr>Diapositiva 13</vt:lpstr>
      <vt:lpstr>Water Metering: Telemetría de agua</vt:lpstr>
      <vt:lpstr>Diapositiva 15</vt:lpstr>
      <vt:lpstr>Waste Management: Gestión de residuos </vt:lpstr>
      <vt:lpstr>Diapositiva 17</vt:lpstr>
      <vt:lpstr>Smart Parking: Gestión aparcamientos públicos exterior</vt:lpstr>
      <vt:lpstr>Diapositiva 19</vt:lpstr>
      <vt:lpstr>Asistencia Social</vt:lpstr>
      <vt:lpstr>Diapositiva 21</vt:lpstr>
      <vt:lpstr>Monitorización cadena de frío</vt:lpstr>
      <vt:lpstr>Diapositiva 23</vt:lpstr>
      <vt:lpstr>Posicionamiento de vehículos o activos</vt:lpstr>
      <vt:lpstr>Diapositiva 25</vt:lpstr>
      <vt:lpstr>Seguridad (Alarmas)</vt:lpstr>
      <vt:lpstr>Seguridad (Detector de humo)</vt:lpstr>
      <vt:lpstr>Diapositiva 28</vt:lpstr>
      <vt:lpstr>Diapositiva 29</vt:lpstr>
      <vt:lpstr>Diapositiva 30</vt:lpstr>
      <vt:lpstr>Otras aplicaciones</vt:lpstr>
      <vt:lpstr>Ecosistema CityOS </vt:lpstr>
      <vt:lpstr>Ecosistema CityOS</vt:lpstr>
      <vt:lpstr>Ecosistema CityOS - Modelo capas Smart</vt:lpstr>
      <vt:lpstr>Ecosistema CityOS - Objetivos</vt:lpstr>
      <vt:lpstr>Ecosistema CityOS - Transformación digital urbana </vt:lpstr>
      <vt:lpstr>Diapositiva 37</vt:lpstr>
      <vt:lpstr>Diapositiva 38</vt:lpstr>
      <vt:lpstr>Muchas gracias</vt:lpstr>
    </vt:vector>
  </TitlesOfParts>
  <Company>Abertis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presentación en formato  PowerPoint Abertis 2014</dc:title>
  <dc:creator>xredon</dc:creator>
  <cp:lastModifiedBy>usuario</cp:lastModifiedBy>
  <cp:revision>213</cp:revision>
  <cp:lastPrinted>2016-04-20T16:06:14Z</cp:lastPrinted>
  <dcterms:created xsi:type="dcterms:W3CDTF">2015-04-01T09:48:47Z</dcterms:created>
  <dcterms:modified xsi:type="dcterms:W3CDTF">2016-11-25T09:57:03Z</dcterms:modified>
</cp:coreProperties>
</file>